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295" r:id="rId4"/>
    <p:sldId id="296" r:id="rId5"/>
    <p:sldId id="297" r:id="rId6"/>
    <p:sldId id="298" r:id="rId7"/>
    <p:sldId id="299" r:id="rId8"/>
    <p:sldId id="293" r:id="rId9"/>
    <p:sldId id="300" r:id="rId10"/>
    <p:sldId id="301" r:id="rId11"/>
    <p:sldId id="302" r:id="rId12"/>
    <p:sldId id="306" r:id="rId13"/>
    <p:sldId id="307" r:id="rId14"/>
    <p:sldId id="294" r:id="rId15"/>
    <p:sldId id="267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K5tpkAryLYhsVFNrQSu+OMbJF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Oliveira de Almeida" initials="AOdA" lastIdx="2" clrIdx="0">
    <p:extLst>
      <p:ext uri="{19B8F6BF-5375-455C-9EA6-DF929625EA0E}">
        <p15:presenceInfo xmlns:p15="http://schemas.microsoft.com/office/powerpoint/2012/main" userId="S-1-5-21-1342660891-1135221617-5522801-95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BC5"/>
    <a:srgbClr val="097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90" d="100"/>
          <a:sy n="90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98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76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9323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976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bdec1f84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gbdec1f84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7544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375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5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144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375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553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929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drive/folders/146Uv6vgeD54CF2CAfpwYsZnDlA78fyMX?usp=sha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roquiasaojose.pt/2020/09/11/plano-de-contingencia-catequese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aroquiasaojose.pt/2020/09/11/plano-de-contingencia-catequese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rasilescola.uol.com.br/o-que-e/matematica/o-que-e-proporcao.htm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roquiasaojose.pt/2020/09/11/plano-de-contingencia-catequese/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332849" y="447805"/>
            <a:ext cx="99341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Tx/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SUPERINTENDÊNCIA DE EDUCAÇÃO INFANTIL</a:t>
            </a:r>
          </a:p>
          <a:p>
            <a:pPr lvl="0">
              <a:buClrTx/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E ENSINO FUNDAMENTAL</a:t>
            </a:r>
            <a:endParaRPr lang="pt-BR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151" y="5645383"/>
            <a:ext cx="2791809" cy="12126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9DCF9EA-BD37-4D93-B824-CE373F070401}"/>
              </a:ext>
            </a:extLst>
          </p:cNvPr>
          <p:cNvSpPr txBox="1"/>
          <p:nvPr/>
        </p:nvSpPr>
        <p:spPr>
          <a:xfrm>
            <a:off x="901456" y="1706672"/>
            <a:ext cx="1058218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MATEMÁTICA – 8° ANO</a:t>
            </a:r>
          </a:p>
          <a:p>
            <a:pPr algn="ctr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Habilidades: (EF08MA12) Identificar a natureza da variação de duas grandezas, diretamente, inversamente proporcionais ou não proporcionais, expressando a relação existente por meio de sentença algébrica e representá-la no plano cartesiano.</a:t>
            </a:r>
          </a:p>
          <a:p>
            <a:pPr algn="just"/>
            <a:endParaRPr lang="pt-B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 de conhecimento: Variação de grandezas: diretamente proporcionais, inversamente proporcionais ou não proporcionais.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2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269167" y="575238"/>
                <a:ext cx="9653666" cy="5707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marR="90170" indent="450215" algn="just"/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Exemplo 2: Marlene percorre 720 quilômetros a uma velocidade de 80 km/h, gastando assim, 9 horas para completar o percurso. Quanto tempo Marlene gastaria para completar o mesmo percurso, viajando a 90 km/h? </a:t>
                </a:r>
              </a:p>
              <a:p>
                <a:pPr marL="90170" marR="90170" indent="450215" algn="just"/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Importante: são grandezas inversamente proporcionais.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pt-BR" sz="2000" i="1">
                                      <a:solidFill>
                                        <a:srgbClr val="0070C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90∙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=80∙9</m:t>
                      </m:r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90∙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=720</m:t>
                      </m:r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720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:endParaRPr lang="pt-BR" sz="2000" i="1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=8 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h𝑜𝑟𝑎𝑠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:r>
                  <a:rPr lang="pt-BR" sz="15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90170" marR="90170" indent="450215" algn="just"/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Podemos representar </a:t>
                </a: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algebricamente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essa relação por </a:t>
                </a:r>
                <a14:m>
                  <m:oMath xmlns:m="http://schemas.openxmlformats.org/officeDocument/2006/math"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𝟕𝟐𝟎</m:t>
                        </m:r>
                      </m:num>
                      <m:den>
                        <m:r>
                          <a:rPr lang="pt-BR" sz="2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representando o tempo  gasto  em horas</a:t>
                </a:r>
                <a:r>
                  <a:rPr lang="pt-B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velocidade em quilômetros por hora. </a:t>
                </a:r>
              </a:p>
              <a:p>
                <a:pPr marL="90170" marR="90170" algn="just"/>
                <a:r>
                  <a:rPr lang="pt-BR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167" y="575238"/>
                <a:ext cx="9653666" cy="5707524"/>
              </a:xfrm>
              <a:prstGeom prst="rect">
                <a:avLst/>
              </a:prstGeom>
              <a:blipFill>
                <a:blip r:embed="rId4"/>
                <a:stretch>
                  <a:fillRect t="-5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ta: Curva para a Direita 4">
            <a:extLst>
              <a:ext uri="{FF2B5EF4-FFF2-40B4-BE49-F238E27FC236}">
                <a16:creationId xmlns:a16="http://schemas.microsoft.com/office/drawing/2014/main" id="{8694B569-0CCA-4C45-AB77-FFF734DB9AB2}"/>
              </a:ext>
            </a:extLst>
          </p:cNvPr>
          <p:cNvSpPr/>
          <p:nvPr/>
        </p:nvSpPr>
        <p:spPr>
          <a:xfrm rot="20363278">
            <a:off x="4491287" y="4026176"/>
            <a:ext cx="504715" cy="10971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07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80158" y="421130"/>
            <a:ext cx="974909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 podemos também, representar graficamente essa relação através do seguinte gráfico no plano cartesiano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pt-BR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Imagem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21" y="1372153"/>
            <a:ext cx="3238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5029" y="4739376"/>
            <a:ext cx="988422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</a:t>
            </a:r>
            <a:endParaRPr lang="pt-BR" altLang="pt-BR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Observação importante: Se duas grandezas x e y são inversamente proporcionais, seus valores em um gráfico formam a figura matemática chamada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hipérbole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Perceba que conforme x aumenta, y diminui e que se x diminuir (chegar próximo de 0), o valor de y aumenta.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3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7869" y="241635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Exercícios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20229" y="1387489"/>
            <a:ext cx="953374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grandezas x e y são diretamente proporcionais e estão representadas no gráfico a seguir.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Imagem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10" y="2552083"/>
            <a:ext cx="3060184" cy="24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99212" y="5201069"/>
            <a:ext cx="812467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qual é o valor de y quando </a:t>
            </a:r>
            <a:r>
              <a:rPr kumimoji="0" lang="pt-BR" altLang="pt-B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x=4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53598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3210" y="266648"/>
            <a:ext cx="10515600" cy="595427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14300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94216" y="615206"/>
            <a:ext cx="9773587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grandezas y e x são inversamente proporcionais e estão representadas no gráfico a seguir: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1" name="Imagem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615" y="1783186"/>
            <a:ext cx="3372787" cy="269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9233" y="5200400"/>
            <a:ext cx="9308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Determine o valor de y quando </a:t>
            </a:r>
            <a:r>
              <a:rPr kumimoji="0" lang="pt-BR" altLang="pt-B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x=4.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97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82211" y="313097"/>
            <a:ext cx="30346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Tx/>
            </a:pPr>
            <a:r>
              <a:rPr lang="pt-BR" sz="28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REFERÊNCIAS: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64F4E28-6A89-4761-AC18-661B6A1D2BF2}"/>
              </a:ext>
            </a:extLst>
          </p:cNvPr>
          <p:cNvSpPr txBox="1"/>
          <p:nvPr/>
        </p:nvSpPr>
        <p:spPr>
          <a:xfrm>
            <a:off x="1233997" y="1035019"/>
            <a:ext cx="100140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GOIÁS. Documento Curricular para – Ampliado.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Consed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Undime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Goiânia: 2018.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BD0D9D-8C25-4AE0-80E5-15775B028F62}"/>
              </a:ext>
            </a:extLst>
          </p:cNvPr>
          <p:cNvSpPr txBox="1"/>
          <p:nvPr/>
        </p:nvSpPr>
        <p:spPr>
          <a:xfrm>
            <a:off x="1091954" y="6021683"/>
            <a:ext cx="983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baixar a aula completa acesse: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https://drive.google.com/drive/folders/146Uv6vgeD54CF2CAfpwYsZnDlA78fyMX?usp=sharing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49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2FECDB-C5B6-408C-9EB5-5F644118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551" y="2179405"/>
            <a:ext cx="3996922" cy="17351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A6618F9-5D7D-405B-8366-A359716F15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026" y="565404"/>
            <a:ext cx="5402580" cy="5727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28944" y="19297"/>
            <a:ext cx="993411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ClrTx/>
            </a:pPr>
            <a:r>
              <a:rPr lang="pt-BR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ATIVIDADE 19</a:t>
            </a:r>
          </a:p>
          <a:p>
            <a:pPr lvl="0" algn="ctr">
              <a:buClrTx/>
            </a:pPr>
            <a:r>
              <a:rPr lang="pt-BR" sz="2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Grandezas diretamente e inversamente proporcionais (Continuação).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64F4E28-6A89-4761-AC18-661B6A1D2BF2}"/>
                  </a:ext>
                </a:extLst>
              </p:cNvPr>
              <p:cNvSpPr txBox="1"/>
              <p:nvPr/>
            </p:nvSpPr>
            <p:spPr>
              <a:xfrm>
                <a:off x="1019332" y="1442784"/>
                <a:ext cx="10043724" cy="484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Estudamos anteriormente, sobre grandezas diretamente e inversamente proporcionais. </a:t>
                </a:r>
              </a:p>
              <a:p>
                <a:pPr marL="90170" marR="90170" indent="450215" algn="just">
                  <a:lnSpc>
                    <a:spcPct val="115000"/>
                  </a:lnSpc>
                </a:pPr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Vamos recordar alguns conceitos importantes: 	</a:t>
                </a: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Grandeza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tudo aquilo que pode ser contado e medido, como o tempo, a velocidade, comprimento, preço, idade, temperatura entre outros. </a:t>
                </a: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Razão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uma comparação entre duas grandezas. Geralmente, essa comparação é feita através de uma fração. Um exemplo rotineiro de razão, é a escala, utilizada na cartografia, parte da geografia responsável pela criação, produção e análise de mapas gráficos.</a:t>
                </a: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Proporção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é uma igualdade entre duas razões. Sendo essa igualdade verdadeira, dizemos que os números que formam as razões, na ordem dada, são proporcionais. Os números 10, 30, 20 e 60, por exemplo, são proporcionais:</a:t>
                </a:r>
              </a:p>
              <a:p>
                <a:pPr marL="90170" marR="90170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90170" marR="90170"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	As duas razões são iguais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F64F4E28-6A89-4761-AC18-661B6A1D2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32" y="1442784"/>
                <a:ext cx="10043724" cy="4842416"/>
              </a:xfrm>
              <a:prstGeom prst="rect">
                <a:avLst/>
              </a:prstGeom>
              <a:blipFill>
                <a:blip r:embed="rId4"/>
                <a:stretch>
                  <a:fillRect t="-3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11174" y="340175"/>
            <a:ext cx="9439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just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5731" y="2710998"/>
            <a:ext cx="9626715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marR="90170" indent="450850"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Exemplo 1: Um automóvel percorre 300 km com 25 litros de combustível. Caso o proprietário desse automóvel queira percorrer 120 km, quantos litros de combustível serão gastos?</a:t>
            </a:r>
          </a:p>
          <a:p>
            <a:pPr marL="90170" marR="90170" indent="450215" algn="just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Vamos estabelecer uma ordem de raciocínio lógico calculando quantos quilômetros este veículo percorre com exatamente 1 litro de combustível. Para isso basta dividirmos 300 por 25, que resulta em 12 km por litro.</a:t>
            </a:r>
          </a:p>
          <a:p>
            <a:pPr marL="90170" marR="90170" indent="450215" algn="just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Agora basta dividir 120 km por 12 km, resultando em 10 litros, que é a quantidade de combustível necessária para percorrer 120 km.</a:t>
            </a:r>
          </a:p>
          <a:p>
            <a:pPr marL="90170" marR="90170" indent="450215" algn="just"/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Observe a ideia de grandeza diretamente proporcional: se aumentamos o percurso gastamos mais combustível, isso implica em dizer que, se diminuímos o percurso gastamos menos combustível.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F62DFE87-5021-4677-A480-A419A47C42C8}"/>
              </a:ext>
            </a:extLst>
          </p:cNvPr>
          <p:cNvSpPr/>
          <p:nvPr/>
        </p:nvSpPr>
        <p:spPr>
          <a:xfrm>
            <a:off x="1541262" y="340175"/>
            <a:ext cx="6139543" cy="2357138"/>
          </a:xfrm>
          <a:prstGeom prst="wedgeRoundRectCallout">
            <a:avLst>
              <a:gd name="adj1" fmla="val 65975"/>
              <a:gd name="adj2" fmla="val -85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" marR="90170" algn="just">
              <a:lnSpc>
                <a:spcPct val="115000"/>
              </a:lnSpc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Grandezas diretamente proporcionais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são aquelas grandezas onde a variação de uma provoca a variação da outra numa mesma razão. Se uma dobra a outra dobra, se uma triplica a outra triplica, se uma é dividida em duas partes iguais a outra também é dividida à metade.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4171645-FFAD-4118-84B7-B4B29AB4FBA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74" y="116095"/>
            <a:ext cx="1663337" cy="258121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739E61F-6B19-4BD7-80CD-3217997C4534}"/>
              </a:ext>
            </a:extLst>
          </p:cNvPr>
          <p:cNvSpPr/>
          <p:nvPr/>
        </p:nvSpPr>
        <p:spPr>
          <a:xfrm>
            <a:off x="4178400" y="6561153"/>
            <a:ext cx="51010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em: 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http://paroquiasaojose.pt/2020/09/11/plano-de-contingencia-catequese/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Acesso em 25 de out. de 2021.</a:t>
            </a:r>
          </a:p>
        </p:txBody>
      </p:sp>
    </p:spTree>
    <p:extLst>
      <p:ext uri="{BB962C8B-B14F-4D97-AF65-F5344CB8AC3E}">
        <p14:creationId xmlns:p14="http://schemas.microsoft.com/office/powerpoint/2010/main" val="423056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1009337" y="2782701"/>
            <a:ext cx="9938479" cy="3514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90170"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     Exemplo 2: Para encher um tanque são necessárias 60 vasilhas de 6 litros cada uma. Se forem usadas vasilhas de 2 litros cada uma, quantas serão necessárias?</a:t>
            </a:r>
          </a:p>
          <a:p>
            <a:pPr marL="90170" marR="90170" indent="450215" algn="just">
              <a:lnSpc>
                <a:spcPct val="115000"/>
              </a:lnSpc>
            </a:pPr>
            <a:r>
              <a:rPr lang="pt-B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marL="90170" marR="90170" indent="450215"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capacidade, em litros, de cada vasilha, foi dividida por três. Assim, para encher o mesmo tanque, teremos que aumentar três vezes o número de vasilhas, ou seja, serão necessárias 180 vasilhas.</a:t>
            </a:r>
          </a:p>
          <a:p>
            <a:pPr marL="90170" marR="90170" indent="450215" algn="just">
              <a:lnSpc>
                <a:spcPct val="115000"/>
              </a:lnSpc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90170" indent="450215" algn="just">
              <a:lnSpc>
                <a:spcPct val="115000"/>
              </a:lnSpc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90170"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Portanto, as grandezas vasilhas e capacidade da vasilha são inversamente proporcionais, pois à medida que a capacidade diminui, o número de vasilhas aumenta.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627" y="4831229"/>
            <a:ext cx="4509027" cy="632435"/>
          </a:xfrm>
          <a:prstGeom prst="rect">
            <a:avLst/>
          </a:prstGeom>
        </p:spPr>
      </p:pic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16F5BABC-2CDD-48CD-BB16-646CB650E2D9}"/>
              </a:ext>
            </a:extLst>
          </p:cNvPr>
          <p:cNvSpPr/>
          <p:nvPr/>
        </p:nvSpPr>
        <p:spPr>
          <a:xfrm>
            <a:off x="4572143" y="283880"/>
            <a:ext cx="6139543" cy="2357138"/>
          </a:xfrm>
          <a:prstGeom prst="wedgeRoundRectCallout">
            <a:avLst>
              <a:gd name="adj1" fmla="val -59841"/>
              <a:gd name="adj2" fmla="val -2845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0170" marR="90170" algn="just">
              <a:lnSpc>
                <a:spcPct val="115000"/>
              </a:lnSpc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Grandezas inversamente proporcionais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são aquelas que utilizam</a:t>
            </a: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operações inversas. Por exemplo, se dobramos uma das grandezas temos que dividir a outra por dois, se triplicamos uma delas devemos dividir a outra por três e assim sucessivamente.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C52A343-BE62-4AF6-98CF-BCBC94D73A2C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1348" y="137426"/>
            <a:ext cx="1382728" cy="257443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0A70E4F-3A97-47AB-AADD-70B8A6281BE9}"/>
              </a:ext>
            </a:extLst>
          </p:cNvPr>
          <p:cNvSpPr/>
          <p:nvPr/>
        </p:nvSpPr>
        <p:spPr>
          <a:xfrm>
            <a:off x="4178400" y="6561153"/>
            <a:ext cx="5370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em: 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http://paroquiasaojose.pt/2020/09/11/plano-de-contingencia-catequese/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Acesso em 25 de out. de 2021.</a:t>
            </a:r>
          </a:p>
        </p:txBody>
      </p:sp>
    </p:spTree>
    <p:extLst>
      <p:ext uri="{BB962C8B-B14F-4D97-AF65-F5344CB8AC3E}">
        <p14:creationId xmlns:p14="http://schemas.microsoft.com/office/powerpoint/2010/main" val="358634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094282" y="797478"/>
                <a:ext cx="9923488" cy="5719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Propriedade fundamental da proporção: 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Toda proporção possui quatro termos: os meios e os extremos. </a:t>
                </a:r>
              </a:p>
              <a:p>
                <a:pPr marL="90170" marR="9017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𝑜𝑢</m:t>
                      </m:r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6 : 24 =5 :20</m:t>
                      </m:r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indent="450215" algn="just">
                  <a:lnSpc>
                    <a:spcPct val="115000"/>
                  </a:lnSpc>
                </a:pP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números 6, 24, 5 e 20 são os termos dessa proporção sendo</a:t>
                </a:r>
              </a:p>
              <a:p>
                <a:pPr marL="88900" marR="90170" indent="-1588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que 6 e 20 são os termos dos extremos e 24 e 5 são os termos dos meios.</a:t>
                </a:r>
              </a:p>
              <a:p>
                <a:pPr marL="90170" marR="90170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propriedade fundamental da proporção diz que: </a:t>
                </a: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“O produto</a:t>
                </a:r>
              </a:p>
              <a:p>
                <a:pPr marL="88900" marR="90170" indent="-1588" algn="just">
                  <a:lnSpc>
                    <a:spcPct val="115000"/>
                  </a:lnSpc>
                </a:pP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dos meios é igual ao produto dos extremos”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Portanto, se pegarmos a proporção acima e aplicarmos essa propriedade iremos obter o seguinte resultado:</a:t>
                </a:r>
              </a:p>
              <a:p>
                <a:pPr marL="433070" marR="9017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Produto dos termos dos meios: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24∙5=120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33070" marR="90170" indent="-342900" algn="just">
                  <a:lnSpc>
                    <a:spcPct val="115000"/>
                  </a:lnSpc>
                  <a:buFont typeface="Arial" panose="020B0604020202020204" pitchFamily="34" charset="0"/>
                  <a:buChar char="•"/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Produto dos termos dos extremos: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6∙20=120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90170" algn="just">
                  <a:lnSpc>
                    <a:spcPct val="115000"/>
                  </a:lnSpc>
                </a:pPr>
                <a:endParaRPr lang="pt-BR" sz="15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170" marR="90170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Assim, verificamos que a propriedade é verdadeira.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82" y="797478"/>
                <a:ext cx="9923488" cy="5719707"/>
              </a:xfrm>
              <a:prstGeom prst="rect">
                <a:avLst/>
              </a:prstGeom>
              <a:blipFill>
                <a:blip r:embed="rId4"/>
                <a:stretch>
                  <a:fillRect t="-3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Você sabe resolver problemas que envolvem proporção?">
            <a:extLst>
              <a:ext uri="{FF2B5EF4-FFF2-40B4-BE49-F238E27FC236}">
                <a16:creationId xmlns:a16="http://schemas.microsoft.com/office/drawing/2014/main" id="{7CAC5A03-A512-470C-B4C7-74D82C75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888" y="1601612"/>
            <a:ext cx="2528120" cy="234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87CCA92-DBD0-4E25-B467-09B712515BF7}"/>
              </a:ext>
            </a:extLst>
          </p:cNvPr>
          <p:cNvSpPr/>
          <p:nvPr/>
        </p:nvSpPr>
        <p:spPr>
          <a:xfrm>
            <a:off x="3300549" y="6409463"/>
            <a:ext cx="564872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em: 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https://brasilescola.uol.com.br/o-que-e/matematica/o-que-e-proporcao.htm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acesso em 18 de out. de 2021.</a:t>
            </a:r>
          </a:p>
        </p:txBody>
      </p:sp>
    </p:spTree>
    <p:extLst>
      <p:ext uri="{BB962C8B-B14F-4D97-AF65-F5344CB8AC3E}">
        <p14:creationId xmlns:p14="http://schemas.microsoft.com/office/powerpoint/2010/main" val="59666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019329" y="1145464"/>
                <a:ext cx="9893509" cy="3672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marR="90170" indent="450215" algn="just"/>
                <a:r>
                  <a:rPr lang="pt-BR" sz="20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Propriedades da soma dos termos em uma proporção</a:t>
                </a:r>
              </a:p>
              <a:p>
                <a:pPr marL="90170" marR="90170" indent="450215" algn="just"/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indent="450215" algn="just"/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Qualquer que seja a proporção, a soma ou a diferença dos dois primeiros termos está para o primeiro, ou para o segundo termo, assim como a soma ou a diferença dos dois últimos termos está para o terceiro, ou para o quarto termo. Então temos, por exemplo:</a:t>
                </a:r>
              </a:p>
              <a:p>
                <a:pPr marL="90170" marR="90170" indent="450215" algn="just"/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→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4+12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5+15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→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pt-BR" sz="2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>
                  <a:lnSpc>
                    <a:spcPct val="115000"/>
                  </a:lnSpc>
                </a:pP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marL="90170" marR="90170" indent="450215" algn="just">
                  <a:lnSpc>
                    <a:spcPct val="115000"/>
                  </a:lnSpc>
                </a:pP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 fato, </a:t>
                </a:r>
                <a14:m>
                  <m:oMath xmlns:m="http://schemas.openxmlformats.org/officeDocument/2006/math">
                    <m:r>
                      <a:rPr lang="pt-BR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16∙15=12∙20.</m:t>
                    </m:r>
                  </m:oMath>
                </a14:m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29" y="1145464"/>
                <a:ext cx="9893509" cy="3672929"/>
              </a:xfrm>
              <a:prstGeom prst="rect">
                <a:avLst/>
              </a:prstGeom>
              <a:blipFill>
                <a:blip r:embed="rId4"/>
                <a:stretch>
                  <a:fillRect t="-997" b="-13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200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008680" y="1042616"/>
            <a:ext cx="7944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FE9AD50C-0831-41A1-9A8F-AC77AE020BA9}"/>
              </a:ext>
            </a:extLst>
          </p:cNvPr>
          <p:cNvSpPr/>
          <p:nvPr/>
        </p:nvSpPr>
        <p:spPr>
          <a:xfrm>
            <a:off x="4618539" y="1542065"/>
            <a:ext cx="6345552" cy="3230232"/>
          </a:xfrm>
          <a:prstGeom prst="wedgeRoundRectCallout">
            <a:avLst>
              <a:gd name="adj1" fmla="val -67784"/>
              <a:gd name="adj2" fmla="val -28712"/>
              <a:gd name="adj3" fmla="val 16667"/>
            </a:avLst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90170" marR="90170" indent="450215" algn="just"/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Uma proporção é dada pela igualdade entre duas razões e o processo de resolução consiste na seguinte situação: “o produto dos extremos é igual ao produto dos meios” ou utilizando a eventual multiplicação cruzada. Nas situações envolvendo regra de três simples ou composta, o principal método de resolução é através da utilização dos fundamentos e propriedades das proporções. Vejamos alguns exemplos: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68749D-D5C2-4DB6-9454-2B331DB52A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1504280"/>
            <a:ext cx="1820091" cy="343468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B3C25A8E-332A-4157-9528-17BAB3143670}"/>
              </a:ext>
            </a:extLst>
          </p:cNvPr>
          <p:cNvSpPr/>
          <p:nvPr/>
        </p:nvSpPr>
        <p:spPr>
          <a:xfrm>
            <a:off x="3809129" y="6561153"/>
            <a:ext cx="53703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Imagem disponível em: 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http://paroquiasaojose.pt/2020/09/11/plano-de-contingencia-catequese/</a:t>
            </a:r>
            <a:r>
              <a:rPr lang="pt-BR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Acesso em 25 de out. de 2021.</a:t>
            </a:r>
          </a:p>
        </p:txBody>
      </p:sp>
    </p:spTree>
    <p:extLst>
      <p:ext uri="{BB962C8B-B14F-4D97-AF65-F5344CB8AC3E}">
        <p14:creationId xmlns:p14="http://schemas.microsoft.com/office/powerpoint/2010/main" val="51087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256744" y="738793"/>
                <a:ext cx="9353863" cy="5139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170" marR="90170" indent="450215" algn="just"/>
                <a:r>
                  <a:rPr lang="pt-BR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Exemplo 1: Para percorrer 270 km, um carro gastou 30 litros de combustível. Nas mesmas condições, quantos quilômetros o carro percorrerá com 45 litros?</a:t>
                </a:r>
              </a:p>
              <a:p>
                <a:pPr marL="90170" marR="90170" indent="450215" algn="just"/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Importante: são grandezas diretamente proporcionais.</a:t>
                </a:r>
              </a:p>
              <a:p>
                <a:pPr marL="90170" marR="90170" indent="450215" algn="just"/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270</m:t>
                          </m:r>
                        </m:den>
                      </m:f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30∙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=270∙45</m:t>
                      </m:r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30∙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=12 150</m:t>
                      </m:r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pt-BR" sz="20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12 150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ctr"/>
                <a:endParaRPr lang="pt-BR" sz="2000" i="1" dirty="0"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90170" marR="90170" algn="ctr"/>
                <a14:m>
                  <m:oMath xmlns:m="http://schemas.openxmlformats.org/officeDocument/2006/math">
                    <m:r>
                      <a:rPr lang="pt-BR" sz="20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pt-BR" sz="20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=450</m:t>
                    </m:r>
                  </m:oMath>
                </a14:m>
                <a:r>
                  <a:rPr lang="pt-BR" sz="20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km</a:t>
                </a:r>
                <a:endParaRPr lang="pt-BR" sz="20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:r>
                  <a:rPr lang="pt-B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0170" marR="90170" algn="just"/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Podemos representar </a:t>
                </a:r>
                <a:r>
                  <a:rPr lang="pt-BR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algebricamente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essa relação por </a:t>
                </a:r>
                <a14:m>
                  <m:oMath xmlns:m="http://schemas.openxmlformats.org/officeDocument/2006/math"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representando a distância percorrida em quilômetros</a:t>
                </a:r>
                <a:r>
                  <a:rPr lang="pt-BR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BR" sz="2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quantidade de combustível em litros. </a:t>
                </a:r>
              </a:p>
              <a:p>
                <a:pPr marL="90170" marR="90170" algn="just"/>
                <a:r>
                  <a:rPr lang="pt-BR" sz="1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44" y="738793"/>
                <a:ext cx="9353863" cy="5139356"/>
              </a:xfrm>
              <a:prstGeom prst="rect">
                <a:avLst/>
              </a:prstGeom>
              <a:blipFill>
                <a:blip r:embed="rId4"/>
                <a:stretch>
                  <a:fillRect t="-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Curva para a Esquerda 1">
            <a:extLst>
              <a:ext uri="{FF2B5EF4-FFF2-40B4-BE49-F238E27FC236}">
                <a16:creationId xmlns:a16="http://schemas.microsoft.com/office/drawing/2014/main" id="{6CFDC628-F70B-46B1-BDB8-0A102A9840BA}"/>
              </a:ext>
            </a:extLst>
          </p:cNvPr>
          <p:cNvSpPr/>
          <p:nvPr/>
        </p:nvSpPr>
        <p:spPr>
          <a:xfrm>
            <a:off x="7097485" y="3308471"/>
            <a:ext cx="505097" cy="97753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77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BB6698E-5CDD-4385-8FD1-9FE8F655C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9510" y="5878149"/>
            <a:ext cx="2068498" cy="898448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30193" y="519234"/>
            <a:ext cx="970777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 podemos também, representar graficamente essa relação através do seguinte gráfico no plano cartesiano: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Imagem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06" y="1534897"/>
            <a:ext cx="2641594" cy="264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30192" y="4372183"/>
            <a:ext cx="970777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Observação importante: o gráfico que representa a relação entre duas grandezas diretamente proporcionais é sempre uma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reta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passa pela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origem</a:t>
            </a:r>
            <a:r>
              <a:rPr kumimoji="0" lang="pt-BR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648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885</Words>
  <Application>Microsoft Office PowerPoint</Application>
  <PresentationFormat>Widescreen</PresentationFormat>
  <Paragraphs>103</Paragraphs>
  <Slides>15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Cambria Math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Oliveira de Almeida</dc:creator>
  <cp:lastModifiedBy>Simone Coutinho Haddad</cp:lastModifiedBy>
  <cp:revision>102</cp:revision>
  <dcterms:created xsi:type="dcterms:W3CDTF">2021-05-19T11:42:46Z</dcterms:created>
  <dcterms:modified xsi:type="dcterms:W3CDTF">2021-11-04T13:08:42Z</dcterms:modified>
</cp:coreProperties>
</file>