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91" r:id="rId2"/>
    <p:sldId id="256" r:id="rId3"/>
    <p:sldId id="315" r:id="rId4"/>
    <p:sldId id="316" r:id="rId5"/>
    <p:sldId id="317" r:id="rId6"/>
    <p:sldId id="319" r:id="rId7"/>
    <p:sldId id="318" r:id="rId8"/>
    <p:sldId id="312" r:id="rId9"/>
    <p:sldId id="314" r:id="rId10"/>
    <p:sldId id="26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jK5tpkAryLYhsVFNrQSu+OMbJFY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ssandra Oliveira de Almeida" initials="AOdA" lastIdx="2" clrIdx="0">
    <p:extLst>
      <p:ext uri="{19B8F6BF-5375-455C-9EA6-DF929625EA0E}">
        <p15:presenceInfo xmlns:p15="http://schemas.microsoft.com/office/powerpoint/2012/main" userId="S-1-5-21-1342660891-1135221617-5522801-953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7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83" autoAdjust="0"/>
  </p:normalViewPr>
  <p:slideViewPr>
    <p:cSldViewPr snapToGrid="0">
      <p:cViewPr varScale="1">
        <p:scale>
          <a:sx n="91" d="100"/>
          <a:sy n="91" d="100"/>
        </p:scale>
        <p:origin x="12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2986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bdec1f8478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gbdec1f84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9187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497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7393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5736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97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448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712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lessandrabeatrizdesign.blogspot.com/2009/06/cafe-do-poeta-xicara-parte-interna-do.htm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-partir-pedra.blogspot.com/2008/01/poesia-cintica.html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xpurgacao.art.br/poesia-visual/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escobrindooprazerdeler.blogspot.com/2012/12/poesia.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rtpool.hu/Poetry/soundimage/kepek/ipgarnier.gi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t.scribd.com/doc/39812903/TEXTO-CRISTO-REDENTOR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t.scribd.com/doc/39812903/TEXTO-CRISTO-REDENTOR" TargetMode="External"/><Relationship Id="rId5" Type="http://schemas.openxmlformats.org/officeDocument/2006/relationships/hyperlink" Target="https://beduka.com/blog/materias/literatura/o-que-e-poema-visual/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332849" y="447805"/>
            <a:ext cx="9934111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Tx/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SUPERINTENDÊNCIA DE EDUCAÇÃO INFANTIL</a:t>
            </a:r>
          </a:p>
          <a:p>
            <a:pPr lvl="0">
              <a:buClrTx/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E ENSINO FUNDAMENTAL</a:t>
            </a:r>
            <a:endParaRPr lang="pt-BR" sz="2800" b="1" kern="1200" dirty="0">
              <a:solidFill>
                <a:srgbClr val="0070C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9DCF9EA-BD37-4D93-B824-CE373F070401}"/>
              </a:ext>
            </a:extLst>
          </p:cNvPr>
          <p:cNvSpPr txBox="1"/>
          <p:nvPr/>
        </p:nvSpPr>
        <p:spPr>
          <a:xfrm>
            <a:off x="796380" y="1616443"/>
            <a:ext cx="108260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Língua Portuguesa – 7º ANO</a:t>
            </a:r>
          </a:p>
          <a:p>
            <a:pPr algn="just"/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Habilidades: (EF69LP48) Interpretar, em poemas, efeitos produzidos pelo uso de recursos expressivos sonoros (estrofação, rimas, aliterações etc.), semânticos (figuras de linguagem, por exemplo), gráfico-espacial (distribuição da mancha gráfica no papel), imagens e sua relação com o texto verbal; (EF67LP31-B) Produzir poemas visuais, explorando as relações entre imagem e texto verbal, a distribuição da mancha gráfica (poema visual) e outros recursos visuais e sonoros.</a:t>
            </a:r>
          </a:p>
          <a:p>
            <a:pPr algn="just"/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Objeto de conhecimento: Gênero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Poemas Visuais.  Reconstrução da textualidade e compreensão dos efeitos de sentido provocados pelos usos de recursos linguísticos e multissemióticos: recursos expressivos dos poemas.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AB15E62-F7FB-4D59-B65F-A3B3A02684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10347644" y="0"/>
            <a:ext cx="1838632" cy="65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326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F2FECDB-C5B6-408C-9EB5-5F6441183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684" y="369078"/>
            <a:ext cx="3996922" cy="173516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41583C3D-984C-417C-B608-0B007C2A28DB}"/>
              </a:ext>
            </a:extLst>
          </p:cNvPr>
          <p:cNvSpPr/>
          <p:nvPr/>
        </p:nvSpPr>
        <p:spPr>
          <a:xfrm>
            <a:off x="224394" y="146523"/>
            <a:ext cx="6700156" cy="6324808"/>
          </a:xfrm>
          <a:prstGeom prst="rect">
            <a:avLst/>
          </a:prstGeom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Ronaldo Ramos Caiado</a:t>
            </a:r>
          </a:p>
          <a:p>
            <a:r>
              <a:rPr lang="pt-BR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Governo do Estado de Goiás</a:t>
            </a:r>
          </a:p>
          <a:p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Lincoln </a:t>
            </a:r>
            <a:r>
              <a:rPr lang="pt-BR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Graziani</a:t>
            </a:r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Pereira da Rocha</a:t>
            </a:r>
          </a:p>
          <a:p>
            <a:r>
              <a:rPr lang="pt-BR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Vice-governador </a:t>
            </a:r>
          </a:p>
          <a:p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Aparecida de Fátima </a:t>
            </a:r>
            <a:r>
              <a:rPr lang="pt-BR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Gavioli</a:t>
            </a:r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Soares Pereira </a:t>
            </a:r>
          </a:p>
          <a:p>
            <a:r>
              <a:rPr lang="pt-BR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Secretária de Estado da Educação</a:t>
            </a:r>
          </a:p>
          <a:p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Selma de Oliveira Bastos Pires</a:t>
            </a:r>
          </a:p>
          <a:p>
            <a:r>
              <a:rPr lang="pt-BR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Subsecretária de Governança Educacional</a:t>
            </a:r>
          </a:p>
          <a:p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Giselle Pereira Campos Faria</a:t>
            </a:r>
          </a:p>
          <a:p>
            <a:r>
              <a:rPr lang="pt-BR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Superintendente de Educação Infantil e Ensino Fundamental</a:t>
            </a:r>
          </a:p>
          <a:p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Gerência de Produção de Material para o Ensino Fundamental</a:t>
            </a:r>
          </a:p>
          <a:p>
            <a:pPr algn="ctr"/>
            <a:endParaRPr lang="pt-BR" sz="1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Alessandra Oliveira de Almeida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Katiuscia Neves Almeida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Maria Magda Ribeiro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Marlene Aparecida da Silva Faria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 Alves Ferreira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Fátima Garcia Santana Rossi</a:t>
            </a:r>
          </a:p>
          <a:p>
            <a:pPr algn="ctr"/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Wanessa Santos silva</a:t>
            </a:r>
          </a:p>
          <a:p>
            <a:pPr algn="ctr"/>
            <a:r>
              <a:rPr lang="pt-BR" sz="1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Ceciliana</a:t>
            </a:r>
            <a:r>
              <a:rPr lang="pt-BR" sz="1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Rose Cintra Lagares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126494" y="168068"/>
            <a:ext cx="978130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 algn="ctr">
              <a:buClrTx/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AULA 4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8F321420-1999-4CFB-B9CE-1D784E448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10196395" y="6417372"/>
            <a:ext cx="1122219" cy="396812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7"/>
          <a:stretch/>
        </p:blipFill>
        <p:spPr bwMode="auto">
          <a:xfrm>
            <a:off x="1216342" y="1257300"/>
            <a:ext cx="4016058" cy="374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978724" y="1257300"/>
            <a:ext cx="27491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ctr">
              <a:lnSpc>
                <a:spcPct val="115000"/>
              </a:lnSpc>
            </a:pPr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Poemas Visuais</a:t>
            </a:r>
            <a:endParaRPr lang="pt-BR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34000" y="2200172"/>
            <a:ext cx="6096000" cy="3521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0170" marR="88900" indent="269875"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Expressão poética não-formal que valoriza os efeitos visuais, ou seja, prioriza a formação de imagens. Essas imagens completam o sentido do poema e causam maior ar de expressão, podendo ser combinadas com outras linguagens artísticas. </a:t>
            </a:r>
          </a:p>
        </p:txBody>
      </p:sp>
      <p:sp>
        <p:nvSpPr>
          <p:cNvPr id="5" name="Retângulo 4"/>
          <p:cNvSpPr/>
          <p:nvPr/>
        </p:nvSpPr>
        <p:spPr>
          <a:xfrm>
            <a:off x="1126494" y="6324981"/>
            <a:ext cx="7702196" cy="336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r" fontAlgn="base">
              <a:lnSpc>
                <a:spcPct val="115000"/>
              </a:lnSpc>
            </a:pPr>
            <a:r>
              <a:rPr lang="pt-B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Fábio </a:t>
            </a:r>
            <a:r>
              <a:rPr lang="pt-BR" sz="15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Sexure</a:t>
            </a:r>
            <a:r>
              <a:rPr lang="pt-B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Disponível em </a:t>
            </a:r>
            <a:r>
              <a:rPr lang="pt-BR" sz="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http://alessandrabeatrizdesign.blogspot.com/2009/06/cafe-do-poeta-xicara-parte-interna-do.html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Acesso em 03 de nov. de 2020.</a:t>
            </a:r>
            <a:endParaRPr lang="pt-BR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8F321420-1999-4CFB-B9CE-1D784E448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10196395" y="6417372"/>
            <a:ext cx="1122219" cy="39681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5894641" y="749674"/>
            <a:ext cx="2749151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ctr">
              <a:lnSpc>
                <a:spcPct val="115000"/>
              </a:lnSpc>
            </a:pPr>
            <a:r>
              <a:rPr lang="pt-BR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Poemas Visuais</a:t>
            </a:r>
            <a:endParaRPr lang="pt-BR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811802" y="1648512"/>
            <a:ext cx="6506812" cy="356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indent="269875"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o próprio nome diz, são produções literárias em que as imagens, formas e tudo o que é capaz de ser captado pela visão, ganham destaque.</a:t>
            </a:r>
          </a:p>
          <a:p>
            <a:pPr marL="90170" marR="88900" indent="269875" algn="just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dos principais intuitos da poesia é a expressão humana, independente do formato com que o texto é apresentado. </a:t>
            </a:r>
            <a:endParaRPr lang="pt-BR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4" y="429658"/>
            <a:ext cx="3685308" cy="5295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tângulo 4"/>
          <p:cNvSpPr/>
          <p:nvPr/>
        </p:nvSpPr>
        <p:spPr>
          <a:xfrm>
            <a:off x="1371600" y="6103220"/>
            <a:ext cx="4787900" cy="710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ctr" fontAlgn="base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Millôr Fernandes</a:t>
            </a:r>
          </a:p>
          <a:p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em </a:t>
            </a:r>
            <a:r>
              <a:rPr lang="pt-BR" sz="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https://a-partir-pedra.blogspot.com/2008/01/poesia-cintica.html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Acesso em 03 de nov. de 2020</a:t>
            </a:r>
            <a:endParaRPr lang="pt-BR" sz="800" dirty="0"/>
          </a:p>
        </p:txBody>
      </p:sp>
    </p:spTree>
    <p:extLst>
      <p:ext uri="{BB962C8B-B14F-4D97-AF65-F5344CB8AC3E}">
        <p14:creationId xmlns:p14="http://schemas.microsoft.com/office/powerpoint/2010/main" val="153125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9127DF6-FDB5-4FEE-90B1-9A8CAF2D6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9624578" y="6320640"/>
            <a:ext cx="1503462" cy="53161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0" y="774262"/>
            <a:ext cx="4759960" cy="37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ângulo 1"/>
          <p:cNvSpPr/>
          <p:nvPr/>
        </p:nvSpPr>
        <p:spPr>
          <a:xfrm>
            <a:off x="6096000" y="774262"/>
            <a:ext cx="4876800" cy="43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indent="269875" algn="just" fontAlgn="base">
              <a:lnSpc>
                <a:spcPct val="115000"/>
              </a:lnSpc>
            </a:pPr>
            <a:r>
              <a:rPr lang="pt-BR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Poema Visual mais antigo</a:t>
            </a:r>
            <a:r>
              <a:rPr lang="pt-B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que se tem conhecimento</a:t>
            </a:r>
            <a:r>
              <a:rPr lang="pt-BR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é anterior ao ano 0: </a:t>
            </a:r>
            <a:r>
              <a:rPr lang="pt-B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obra</a:t>
            </a:r>
            <a:r>
              <a:rPr lang="pt-BR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“O ovo” de </a:t>
            </a:r>
            <a:r>
              <a:rPr lang="pt-BR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Simmias</a:t>
            </a:r>
            <a:r>
              <a:rPr lang="pt-BR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Rodes (300 a.C.) </a:t>
            </a:r>
            <a:r>
              <a:rPr lang="pt-B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 uma forma de poema em que discorre sobre o ovo e foi feito no formato de um ovo. Este poema era uma espécie de </a:t>
            </a:r>
            <a:r>
              <a:rPr lang="pt-BR" sz="24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caligrama</a:t>
            </a:r>
            <a:r>
              <a:rPr lang="pt-BR" sz="24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(poema em que o formato corresponde ao objeto tema).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120140" y="6043070"/>
            <a:ext cx="6410960" cy="488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ctr">
              <a:lnSpc>
                <a:spcPct val="115000"/>
              </a:lnSpc>
            </a:pPr>
            <a:r>
              <a:rPr lang="pt-BR" sz="15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Simmias</a:t>
            </a:r>
            <a:r>
              <a:rPr lang="pt-BR" sz="15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de Rodes (300 a.C.)</a:t>
            </a:r>
          </a:p>
          <a:p>
            <a:pPr marL="90170" marR="88900" algn="r">
              <a:lnSpc>
                <a:spcPct val="115000"/>
              </a:lnSpc>
            </a:pPr>
            <a:r>
              <a:rPr lang="pt-BR" sz="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em &lt; </a:t>
            </a:r>
            <a:r>
              <a:rPr lang="pt-BR" sz="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https://expurgacao.art.br/poesia-visual/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Acesso em 03 de nov. de 2020.</a:t>
            </a:r>
            <a:endParaRPr lang="pt-BR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9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9127DF6-FDB5-4FEE-90B1-9A8CAF2D6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9624578" y="6320640"/>
            <a:ext cx="1503462" cy="53161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88380" y="196819"/>
            <a:ext cx="4132640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just" fontAlgn="base">
              <a:lnSpc>
                <a:spcPct val="115000"/>
              </a:lnSpc>
              <a:spcBef>
                <a:spcPts val="200"/>
              </a:spcBef>
            </a:pPr>
            <a:r>
              <a:rPr lang="pt-BR" sz="32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Poema Concreto</a:t>
            </a:r>
            <a:endParaRPr lang="pt-BR" sz="3200" b="1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 t="6513" b="10724"/>
          <a:stretch/>
        </p:blipFill>
        <p:spPr bwMode="auto">
          <a:xfrm>
            <a:off x="900566" y="1193801"/>
            <a:ext cx="4954134" cy="35051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900566" y="6113209"/>
            <a:ext cx="1564531" cy="3365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ctr">
              <a:lnSpc>
                <a:spcPct val="115000"/>
              </a:lnSpc>
            </a:pPr>
            <a:r>
              <a:rPr lang="pt-BR" sz="15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Décio Pignatari</a:t>
            </a:r>
          </a:p>
        </p:txBody>
      </p:sp>
      <p:sp>
        <p:nvSpPr>
          <p:cNvPr id="2" name="Retângulo 1"/>
          <p:cNvSpPr/>
          <p:nvPr/>
        </p:nvSpPr>
        <p:spPr>
          <a:xfrm>
            <a:off x="900566" y="6493547"/>
            <a:ext cx="6593310" cy="238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90170">
              <a:lnSpc>
                <a:spcPct val="115000"/>
              </a:lnSpc>
            </a:pPr>
            <a:r>
              <a:rPr lang="pt-BR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em https://pt-static.z-dn.net/files/db6/0cbb77aab195f6e976e357dab2a1dbd1.png&gt; Acesso em 03 de nov. de 2020.</a:t>
            </a:r>
            <a:endParaRPr lang="pt-BR" sz="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59500" y="952523"/>
            <a:ext cx="4968540" cy="5116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 fontAlgn="base">
              <a:lnSpc>
                <a:spcPct val="115000"/>
              </a:lnSpc>
            </a:pPr>
            <a:r>
              <a:rPr lang="pt-BR" sz="2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Surgiu junto ao resgate da poesia visual, às vezes é confundido</a:t>
            </a:r>
            <a:r>
              <a:rPr lang="pt-BR" sz="2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ou tido como sinônimo. Contudo, o poema concreto originalmente é um tipo de poema visual em que o uso da linguagem verbal é essencial. </a:t>
            </a:r>
            <a:endParaRPr lang="pt-BR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180340" algn="just" fontAlgn="base">
              <a:lnSpc>
                <a:spcPct val="115000"/>
              </a:lnSpc>
            </a:pPr>
            <a:r>
              <a:rPr lang="pt-BR" sz="2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 uso da</a:t>
            </a:r>
            <a:r>
              <a:rPr lang="pt-BR" sz="2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6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linguagem verbal e não-verbal, ausência de verso e estrofe, ausência do eu lírico e os aspectos geométricos são uma de suas principais características</a:t>
            </a:r>
            <a:r>
              <a:rPr lang="pt-BR" sz="2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t-BR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048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9127DF6-FDB5-4FEE-90B1-9A8CAF2D6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9741739" y="132789"/>
            <a:ext cx="1503462" cy="53161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25346" y="76554"/>
            <a:ext cx="4132640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just" fontAlgn="base">
              <a:lnSpc>
                <a:spcPct val="115000"/>
              </a:lnSpc>
              <a:spcBef>
                <a:spcPts val="600"/>
              </a:spcBef>
            </a:pPr>
            <a:r>
              <a:rPr lang="pt-BR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Tipos de Poemas Visuais</a:t>
            </a:r>
          </a:p>
        </p:txBody>
      </p:sp>
      <p:sp>
        <p:nvSpPr>
          <p:cNvPr id="9" name="Retângulo 8"/>
          <p:cNvSpPr/>
          <p:nvPr/>
        </p:nvSpPr>
        <p:spPr>
          <a:xfrm>
            <a:off x="8045885" y="1077596"/>
            <a:ext cx="2080698" cy="4238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just" fontAlgn="base">
              <a:lnSpc>
                <a:spcPct val="115000"/>
              </a:lnSpc>
              <a:spcBef>
                <a:spcPts val="200"/>
              </a:spcBef>
            </a:pPr>
            <a:r>
              <a:rPr lang="pt-BR" sz="20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Poema Cinético</a:t>
            </a:r>
            <a:endParaRPr lang="pt-BR" sz="2000" b="1" dirty="0">
              <a:solidFill>
                <a:schemeClr val="tx1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m 10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" b="5937"/>
          <a:stretch/>
        </p:blipFill>
        <p:spPr bwMode="auto">
          <a:xfrm>
            <a:off x="6629400" y="1761611"/>
            <a:ext cx="4483100" cy="39989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tângulo 9"/>
          <p:cNvSpPr/>
          <p:nvPr/>
        </p:nvSpPr>
        <p:spPr>
          <a:xfrm>
            <a:off x="9634531" y="5999399"/>
            <a:ext cx="1477969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r" fontAlgn="base">
              <a:lnSpc>
                <a:spcPct val="115000"/>
              </a:lnSpc>
            </a:pPr>
            <a:r>
              <a:rPr lang="pt-BR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Carluce</a:t>
            </a:r>
            <a:r>
              <a:rPr lang="pt-BR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Pereira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701857" y="925142"/>
            <a:ext cx="1910779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just" fontAlgn="base">
              <a:lnSpc>
                <a:spcPct val="115000"/>
              </a:lnSpc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Poema Fônico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925576" y="6571401"/>
            <a:ext cx="4722493" cy="222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>
              <a:lnSpc>
                <a:spcPct val="115000"/>
              </a:lnSpc>
            </a:pP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em &lt; </a:t>
            </a:r>
            <a:r>
              <a:rPr lang="pt-BR" sz="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https://artpool.hu/Poetry/soundimage/kepek/ipgarnier.gif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acesso em 03 de nov. de 2020.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46799" y="6229670"/>
            <a:ext cx="1436291" cy="320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>
              <a:lnSpc>
                <a:spcPct val="115000"/>
              </a:lnSpc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Pierre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Garnier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022428" y="6398414"/>
            <a:ext cx="5359408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r" fontAlgn="base">
              <a:lnSpc>
                <a:spcPct val="115000"/>
              </a:lnSpc>
            </a:pP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em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 </a:t>
            </a:r>
            <a:r>
              <a:rPr lang="pt-BR" sz="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http://descobrindooprazerdeler.blogspot.com/2012/12/poesia.html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Acesso em 03 de nov. de 2020.</a:t>
            </a:r>
            <a:endParaRPr lang="pt-BR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artpool.hu/Poetry/soundimage/kepek/ipgarnier.gif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0" y="1649099"/>
            <a:ext cx="4357710" cy="438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71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9127DF6-FDB5-4FEE-90B1-9A8CAF2D6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9624578" y="6320640"/>
            <a:ext cx="1503462" cy="53161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14400" y="200052"/>
            <a:ext cx="3429000" cy="653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ctr">
              <a:lnSpc>
                <a:spcPct val="115000"/>
              </a:lnSpc>
            </a:pPr>
            <a:r>
              <a:rPr lang="pt-BR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Urgente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>
              <a:lnSpc>
                <a:spcPct val="115000"/>
              </a:lnSpc>
            </a:pPr>
            <a:r>
              <a:rPr lang="pt-BR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Uma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gota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orvalho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caiu hoje, às 8h, do dedo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anelar</a:t>
            </a: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direito, do Cristo Redentor, no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Rio de Janeiro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Seus restos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não foram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encontrados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Polícia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não acredita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acidente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Suspei</a:t>
            </a: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to:o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vento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 </a:t>
            </a:r>
            <a:r>
              <a:rPr lang="pt-BR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meteorolo</a:t>
            </a: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gistas</a:t>
            </a: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os poetas e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os passarinhos choram in-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consoláveis. Testemunha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presenciou a queda: “Horrível!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ct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Ela se evaporou na metade do caminho!”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383548" y="778333"/>
            <a:ext cx="1710405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just">
              <a:lnSpc>
                <a:spcPct val="115000"/>
              </a:lnSpc>
            </a:pPr>
            <a:r>
              <a:rPr lang="pt-BR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Leia o texto.</a:t>
            </a:r>
          </a:p>
        </p:txBody>
      </p:sp>
      <p:sp>
        <p:nvSpPr>
          <p:cNvPr id="7" name="Retângulo 6"/>
          <p:cNvSpPr/>
          <p:nvPr/>
        </p:nvSpPr>
        <p:spPr>
          <a:xfrm>
            <a:off x="4493676" y="5840847"/>
            <a:ext cx="5363648" cy="3400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88900" algn="r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CAPARELLI, Sérgio. Tigres no quintal. Porto Alegre: </a:t>
            </a:r>
            <a:r>
              <a:rPr lang="pt-BR" dirty="0" err="1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Kuarup</a:t>
            </a: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1995.</a:t>
            </a:r>
            <a:endParaRPr lang="pt-BR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622801" y="6427753"/>
            <a:ext cx="422910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r">
              <a:lnSpc>
                <a:spcPct val="115000"/>
              </a:lnSpc>
            </a:pP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em &lt; </a:t>
            </a:r>
            <a:r>
              <a:rPr lang="pt-BR" sz="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https://pt.scribd.com/doc/39812903/TEXTO-CRISTO-REDENTOR</a:t>
            </a:r>
            <a:r>
              <a:rPr lang="pt-BR" sz="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Acesso em 03 de nov. de 2020.</a:t>
            </a:r>
            <a:endParaRPr lang="pt-BR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22801" y="1269609"/>
            <a:ext cx="6505239" cy="494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just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Que gênero textual é esse?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(  ) Uma notícia.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(  ) Um poema.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(  ) Um anúncio.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d) (  ) Uma reportagem.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b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2. A forma de colocar as palavras no papel lembra a imagem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(  ) de uma torre.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(  ) de um prédio.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(  ) de passarinhos.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d) (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do Cristo Redentor.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0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tângulo: Cantos Arredondados 10"/>
          <p:cNvSpPr/>
          <p:nvPr/>
        </p:nvSpPr>
        <p:spPr>
          <a:xfrm>
            <a:off x="4343400" y="127058"/>
            <a:ext cx="1905162" cy="55000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170" marR="90170" algn="ctr" fontAlgn="base">
              <a:spcBef>
                <a:spcPts val="1000"/>
              </a:spcBef>
              <a:spcAft>
                <a:spcPts val="0"/>
              </a:spcAft>
            </a:pPr>
            <a:r>
              <a:rPr lang="pt-BR" sz="1800" b="1" dirty="0">
                <a:solidFill>
                  <a:srgbClr val="40404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ATIVIDADES</a:t>
            </a:r>
            <a:endParaRPr lang="pt-BR" sz="1800" b="1" dirty="0">
              <a:solidFill>
                <a:srgbClr val="4472C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91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39127DF6-FDB5-4FEE-90B1-9A8CAF2D69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9624578" y="6320640"/>
            <a:ext cx="1503462" cy="53161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27234" y="641633"/>
            <a:ext cx="9656379" cy="5308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 algn="just">
              <a:lnSpc>
                <a:spcPct val="115000"/>
              </a:lnSpc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3. Que acontecimento o poema se propõe a nos contar? Quando ocorreu? Onde?</a:t>
            </a:r>
          </a:p>
          <a:p>
            <a:pPr marL="90170" marR="88900" algn="just">
              <a:lnSpc>
                <a:spcPct val="115000"/>
              </a:lnSpc>
            </a:pP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indent="90170" algn="just">
              <a:lnSpc>
                <a:spcPct val="115000"/>
              </a:lnSpc>
              <a:spcBef>
                <a:spcPts val="600"/>
              </a:spcBef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A linguagem utilizada no poema se assemelha ao estilo de um gênero jornalístico. Qual? Justifique.</a:t>
            </a:r>
            <a:endParaRPr lang="pt-BR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90170" algn="just">
              <a:lnSpc>
                <a:spcPct val="115000"/>
              </a:lnSpc>
              <a:spcAft>
                <a:spcPts val="600"/>
              </a:spcAft>
            </a:pP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Pela forma que o poeta escolheu para expressar suas ideias, é possível afirmar que, nesse texto, ele finge ser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(  ) um policial.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(  ) um turista.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c) (  ) uma testemunha.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88900" algn="just">
              <a:lnSpc>
                <a:spcPct val="115000"/>
              </a:lnSpc>
            </a:pP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d) (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pt-BR" sz="24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um jornalista, um repórter.</a:t>
            </a:r>
            <a:endParaRPr lang="pt-B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52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/>
          <p:nvPr/>
        </p:nvSpPr>
        <p:spPr>
          <a:xfrm>
            <a:off x="1211857" y="205665"/>
            <a:ext cx="303468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lvl="0">
              <a:buClrTx/>
            </a:pPr>
            <a:r>
              <a:rPr lang="pt-BR" sz="28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REFERÊNCIAS: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F97C387-7583-4D6A-B980-9E7F6291CDD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" t="6577" r="4013" b="9638"/>
          <a:stretch/>
        </p:blipFill>
        <p:spPr>
          <a:xfrm>
            <a:off x="9536545" y="6186374"/>
            <a:ext cx="1713346" cy="60583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26409" y="1687073"/>
            <a:ext cx="993918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Poemas visuais 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Disponível em  </a:t>
            </a:r>
            <a:r>
              <a:rPr lang="pt-BR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https://beduka.com/blog/materias/literatura/o-que-e-poema-visual/</a:t>
            </a:r>
            <a:endParaRPr lang="pt-BR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Acesso em 03 de nov. de 2020. (Adaptada)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126409" y="3607599"/>
            <a:ext cx="9537699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88900">
              <a:lnSpc>
                <a:spcPct val="115000"/>
              </a:lnSpc>
            </a:pP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Disponível em &lt; </a:t>
            </a:r>
            <a:r>
              <a:rPr lang="pt-BR" sz="2800" u="sng" dirty="0">
                <a:solidFill>
                  <a:srgbClr val="0563C1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https://pt.scribd.com/doc/39812903/TEXTO-CRISTO-REDENTOR</a:t>
            </a:r>
            <a:r>
              <a:rPr lang="pt-B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Acesso em 03 de nov. de 2020.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167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549</Words>
  <Application>Microsoft Office PowerPoint</Application>
  <PresentationFormat>Widescreen</PresentationFormat>
  <Paragraphs>115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Calibri</vt:lpstr>
      <vt:lpstr>Wingdings</vt:lpstr>
      <vt:lpstr>Times New Roman</vt:lpstr>
      <vt:lpstr>Arial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Alessandra Oliveira de Almeida</dc:creator>
  <cp:lastModifiedBy>Katiuscia Neves Almeida</cp:lastModifiedBy>
  <cp:revision>155</cp:revision>
  <dcterms:created xsi:type="dcterms:W3CDTF">2021-05-19T11:42:46Z</dcterms:created>
  <dcterms:modified xsi:type="dcterms:W3CDTF">2022-02-23T18:59:03Z</dcterms:modified>
</cp:coreProperties>
</file>