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6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258" r:id="rId23"/>
    <p:sldId id="321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juk/T1qG7QFVaoqZ2/1uDGW7g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5C085F-20AD-4522-9746-D99A460E4F30}" v="1045" dt="2022-04-03T20:29:08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6" autoAdjust="0"/>
  </p:normalViewPr>
  <p:slideViewPr>
    <p:cSldViewPr snapToGrid="0">
      <p:cViewPr varScale="1">
        <p:scale>
          <a:sx n="98" d="100"/>
          <a:sy n="98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5256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18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7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8009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412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2887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5592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2970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92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0394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6328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102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5214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654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4810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84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964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410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883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400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617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5872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910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brasilescola.uol.com.br/sociologia/conceito-mais-valia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asilescola.uol.com.br/historiag/socialismo.htm" TargetMode="External"/><Relationship Id="rId4" Type="http://schemas.openxmlformats.org/officeDocument/2006/relationships/hyperlink" Target="http://www.sohistoria.com.br/ef2/revolucaorussa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/>
        </p:nvSpPr>
        <p:spPr>
          <a:xfrm>
            <a:off x="890661" y="2246627"/>
            <a:ext cx="10937630" cy="285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pt-BR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HISTÓRIA – Aula 7</a:t>
            </a:r>
          </a:p>
          <a:p>
            <a:pPr lvl="0"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9º ANO-2º Corte Temporal</a:t>
            </a:r>
          </a:p>
          <a:p>
            <a:pPr lvl="0" algn="just">
              <a:lnSpc>
                <a:spcPct val="114000"/>
              </a:lnSpc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pt-BR" sz="2800" b="1" dirty="0">
                <a:latin typeface="Times New Roman"/>
                <a:cs typeface="Times New Roman"/>
              </a:rPr>
              <a:t>Objeto de conhecimento</a:t>
            </a:r>
            <a:r>
              <a:rPr lang="pt-BR" sz="2800" dirty="0">
                <a:latin typeface="Times New Roman"/>
                <a:cs typeface="Times New Roman"/>
              </a:rPr>
              <a:t>: </a:t>
            </a:r>
            <a:r>
              <a:rPr lang="pt-BR" sz="2800" dirty="0">
                <a:latin typeface="Times New Roman"/>
              </a:rPr>
              <a:t>O mundo em conflito- A Revolução Russa - O Socialismo</a:t>
            </a:r>
            <a:endParaRPr sz="2800" dirty="0">
              <a:latin typeface="Times New Roman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9500A6B-1B87-4756-8FC8-EE8410E4F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03" y="1204121"/>
            <a:ext cx="4767485" cy="1042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1027714" y="534286"/>
            <a:ext cx="1033785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Ao expor as chamadas </a:t>
            </a:r>
            <a:r>
              <a:rPr lang="pt-BR" sz="2800" b="1" dirty="0">
                <a:latin typeface="Times New Roman"/>
              </a:rPr>
              <a:t>Teses de abril</a:t>
            </a:r>
            <a:r>
              <a:rPr lang="pt-BR" sz="2800" dirty="0">
                <a:latin typeface="Times New Roman"/>
              </a:rPr>
              <a:t>, Lenin declarou que os bolcheviques não apoiariam o Governo Provisório, e pediu a união dos soldados numa frente que viesse pôr fim à guerra imperialista (I Guerra Mundial) e iniciasse a revolução proletária, em escala internacional, ideia que seria fortalecida com a propaganda de Leon </a:t>
            </a:r>
            <a:r>
              <a:rPr lang="pt-BR" sz="2800" dirty="0" err="1">
                <a:latin typeface="Times New Roman"/>
              </a:rPr>
              <a:t>Trotski</a:t>
            </a:r>
            <a:r>
              <a:rPr lang="pt-BR" sz="2800" dirty="0">
                <a:latin typeface="Times New Roman"/>
              </a:rPr>
              <a:t>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4" descr="Foto preta e branca de homem sentado em frente a mesa&#10;&#10;Descrição gerada automaticamente">
            <a:extLst>
              <a:ext uri="{FF2B5EF4-FFF2-40B4-BE49-F238E27FC236}">
                <a16:creationId xmlns:a16="http://schemas.microsoft.com/office/drawing/2014/main" id="{669859C3-F01B-7FB3-18CA-FFDBBC2B7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41" y="2949188"/>
            <a:ext cx="7113916" cy="33222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557F7E5-EA5A-167B-F039-F895B65CF8E3}"/>
              </a:ext>
            </a:extLst>
          </p:cNvPr>
          <p:cNvSpPr txBox="1"/>
          <p:nvPr/>
        </p:nvSpPr>
        <p:spPr>
          <a:xfrm>
            <a:off x="4595002" y="6409515"/>
            <a:ext cx="320327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00" dirty="0">
                <a:latin typeface="Times New Roman"/>
              </a:rPr>
              <a:t>https://super.abril.com.br/historia/quem-foi-leon-trotsky/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323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865856" y="1423163"/>
            <a:ext cx="1033785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 Enquanto isso, Alexandr </a:t>
            </a:r>
            <a:r>
              <a:rPr lang="pt-BR" sz="2800" dirty="0" err="1">
                <a:latin typeface="Times New Roman"/>
              </a:rPr>
              <a:t>Kerenski</a:t>
            </a:r>
            <a:r>
              <a:rPr lang="pt-BR" sz="2800" dirty="0">
                <a:latin typeface="Times New Roman"/>
              </a:rPr>
              <a:t> buscava fortalecer a moral das tropas. No Congresso de Sovietes de toda a Rússia, realizado em 16 de junho, foi criado um órgão central para a organização dos Sovietes: o Comitê Executivo Central dos Sovietes que organizou, em Petrogrado, uma enorme manifestação, como demonstração de força.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6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1305562" y="216795"/>
            <a:ext cx="97237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SOCIALISMO</a:t>
            </a:r>
          </a:p>
        </p:txBody>
      </p:sp>
      <p:sp>
        <p:nvSpPr>
          <p:cNvPr id="92" name="Google Shape;92;p1"/>
          <p:cNvSpPr txBox="1"/>
          <p:nvPr/>
        </p:nvSpPr>
        <p:spPr>
          <a:xfrm>
            <a:off x="1154418" y="1216008"/>
            <a:ext cx="534891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O socialismo foi uma corrente de pensamento que se voltou para questões como a luta de classes, a mais-valia e as desigualdades entre o proletariado e a burguesia. No final da primeira metade do século XIX, diversos movimentos contra as monarquias nacionais contaram com a participação do operariado de diferentes países</a:t>
            </a:r>
            <a:endParaRPr lang="pt-BR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60DD66EC-4643-ED79-E0DA-7DE9C1DA8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343" y="1216530"/>
            <a:ext cx="4971691" cy="45255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5C1E578-1BE0-8523-4ADA-E1CFC7FC905C}"/>
              </a:ext>
            </a:extLst>
          </p:cNvPr>
          <p:cNvSpPr txBox="1"/>
          <p:nvPr/>
        </p:nvSpPr>
        <p:spPr>
          <a:xfrm>
            <a:off x="7929946" y="5742110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00" dirty="0">
                <a:latin typeface="Times New Roman"/>
              </a:rPr>
              <a:t>https://escolaeducacao.com.br/socialismo/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5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1070847" y="284988"/>
            <a:ext cx="10050306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  Por meio da derrubada desses </a:t>
            </a:r>
            <a:r>
              <a:rPr lang="pt-BR" sz="2800" b="1" u="sng" dirty="0">
                <a:latin typeface="Times New Roman"/>
              </a:rPr>
              <a:t>regimes absolutistas</a:t>
            </a:r>
            <a:r>
              <a:rPr lang="pt-BR" sz="2800" dirty="0">
                <a:latin typeface="Times New Roman"/>
              </a:rPr>
              <a:t>, a </a:t>
            </a:r>
            <a:r>
              <a:rPr lang="pt-BR" sz="2800" b="1" dirty="0">
                <a:latin typeface="Times New Roman"/>
              </a:rPr>
              <a:t>figura do trabalhador</a:t>
            </a:r>
            <a:r>
              <a:rPr lang="pt-BR" sz="2800" dirty="0">
                <a:latin typeface="Times New Roman"/>
              </a:rPr>
              <a:t> representava as contradições e os anseios de um grupo social subordinado ao interesse daqueles que concentravam extenso poder econômico em mãos. Foi nesse período em que </a:t>
            </a:r>
            <a:r>
              <a:rPr lang="pt-BR" sz="2800" b="1" dirty="0">
                <a:latin typeface="Times New Roman"/>
              </a:rPr>
              <a:t>novas doutrinas socialistas </a:t>
            </a:r>
            <a:r>
              <a:rPr lang="pt-BR" sz="2800" dirty="0">
                <a:latin typeface="Times New Roman"/>
              </a:rPr>
              <a:t>ofereceram uma nova perspectiva sobre a sociedade capitalista e a condição do trabalhador contemporâneo.</a:t>
            </a: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C1E578-1BE0-8523-4ADA-E1CFC7FC905C}"/>
              </a:ext>
            </a:extLst>
          </p:cNvPr>
          <p:cNvSpPr txBox="1"/>
          <p:nvPr/>
        </p:nvSpPr>
        <p:spPr>
          <a:xfrm>
            <a:off x="3121325" y="6190436"/>
            <a:ext cx="594935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https://www.gestaoeducacional.com.br/diferencas-entre-capitalismo-e-socialismo-exemplos/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4" descr="Ícone, Seta&#10;&#10;Descrição gerada automaticamente">
            <a:extLst>
              <a:ext uri="{FF2B5EF4-FFF2-40B4-BE49-F238E27FC236}">
                <a16:creationId xmlns:a16="http://schemas.microsoft.com/office/drawing/2014/main" id="{F6183789-B536-D4A6-9B04-DEB543175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34" y="3057883"/>
            <a:ext cx="6797614" cy="30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1154781" y="461817"/>
            <a:ext cx="6010269" cy="741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b="1" dirty="0">
                <a:latin typeface="Times New Roman"/>
              </a:rPr>
              <a:t>   Burguesia X Proletariado</a:t>
            </a:r>
            <a:r>
              <a:rPr lang="pt-BR" sz="2800" dirty="0">
                <a:latin typeface="Times New Roman"/>
              </a:rPr>
              <a:t>: Lançando a obra “Manifesto Comunista”,  </a:t>
            </a:r>
            <a:r>
              <a:rPr lang="pt-BR" sz="2800" dirty="0" err="1">
                <a:latin typeface="Times New Roman"/>
              </a:rPr>
              <a:t>karl</a:t>
            </a:r>
            <a:r>
              <a:rPr lang="pt-BR" sz="2800" dirty="0">
                <a:latin typeface="Times New Roman"/>
              </a:rPr>
              <a:t> Marx e Friedrich Engels , inauguraram um conceito fundado na ideia de que, ao longo da História, as sociedades foram marcadas pelo conflito de classes. Dessa maneira, a </a:t>
            </a:r>
            <a:r>
              <a:rPr lang="pt-BR" sz="2800" b="1" dirty="0">
                <a:latin typeface="Times New Roman"/>
              </a:rPr>
              <a:t>sociedade industrial</a:t>
            </a:r>
            <a:r>
              <a:rPr lang="pt-BR" sz="2800" dirty="0">
                <a:latin typeface="Times New Roman"/>
              </a:rPr>
              <a:t> dividia-se em dois grupos principais: de um lado, a </a:t>
            </a:r>
            <a:r>
              <a:rPr lang="pt-BR" sz="2800" b="1" dirty="0">
                <a:latin typeface="Times New Roman"/>
              </a:rPr>
              <a:t>burguesia</a:t>
            </a:r>
            <a:r>
              <a:rPr lang="pt-BR" sz="2800" dirty="0">
                <a:latin typeface="Times New Roman"/>
              </a:rPr>
              <a:t>, detentora dos meios de produção (máquinas, fábricas e terras); e do outro, o </a:t>
            </a:r>
            <a:r>
              <a:rPr lang="pt-BR" sz="2800" b="1" dirty="0">
                <a:latin typeface="Times New Roman"/>
              </a:rPr>
              <a:t>proletariado</a:t>
            </a:r>
            <a:r>
              <a:rPr lang="pt-BR" sz="2800" dirty="0">
                <a:latin typeface="Times New Roman"/>
              </a:rPr>
              <a:t>, que vendia sua força de trabalho ao burguês em troca de um salário que o sustentasse.</a:t>
            </a:r>
            <a:endParaRPr lang="pt-BR" dirty="0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C1E578-1BE0-8523-4ADA-E1CFC7FC905C}"/>
              </a:ext>
            </a:extLst>
          </p:cNvPr>
          <p:cNvSpPr txBox="1"/>
          <p:nvPr/>
        </p:nvSpPr>
        <p:spPr>
          <a:xfrm>
            <a:off x="6597968" y="5849681"/>
            <a:ext cx="594935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https://brainly.com.br/tarefa/27439123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6E8A882D-8801-CB8B-772D-3B19AE95C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213" y="912881"/>
            <a:ext cx="4482860" cy="49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3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1143801" y="208782"/>
            <a:ext cx="990439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 Na perspectiva desses pensadores, a oposição de interesses dessas classes representava um tipo de antagonismo que, ao longo da trajetória das civilizações, configurou-se de diferentes formas. Essa </a:t>
            </a:r>
            <a:r>
              <a:rPr lang="pt-BR" sz="2800" b="1" dirty="0">
                <a:latin typeface="Times New Roman"/>
              </a:rPr>
              <a:t>luta de classes</a:t>
            </a:r>
            <a:r>
              <a:rPr lang="pt-BR" sz="2800" dirty="0">
                <a:latin typeface="Times New Roman"/>
              </a:rPr>
              <a:t> era originada pelas condições em que as riquezas eram distribuídas entre os homens. Essas formas de distribuição formavam a teoria do </a:t>
            </a:r>
            <a:r>
              <a:rPr lang="pt-BR" sz="2800" b="1" dirty="0">
                <a:latin typeface="Times New Roman"/>
              </a:rPr>
              <a:t>materialismo histórico</a:t>
            </a:r>
            <a:r>
              <a:rPr lang="pt-BR" sz="2800" dirty="0">
                <a:latin typeface="Times New Roman"/>
              </a:rPr>
              <a:t>, que, em suma, defendia que as maneiras de pensar e agir eram determinadas pelas condições materiais de uma sociedade.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C1E578-1BE0-8523-4ADA-E1CFC7FC905C}"/>
              </a:ext>
            </a:extLst>
          </p:cNvPr>
          <p:cNvSpPr txBox="1"/>
          <p:nvPr/>
        </p:nvSpPr>
        <p:spPr>
          <a:xfrm>
            <a:off x="2610928" y="6457363"/>
            <a:ext cx="6668217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https://aventurasnahistoria.uol.com.br/noticias/reportagem/ha-172-anos-karl-marx-e-friedrich-engels-publicavam-o-controverso-manifesto-comunista.phtml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4" descr="Foto em preto e branco de homem com barba e bigode&#10;&#10;Descrição gerada automaticamente">
            <a:extLst>
              <a:ext uri="{FF2B5EF4-FFF2-40B4-BE49-F238E27FC236}">
                <a16:creationId xmlns:a16="http://schemas.microsoft.com/office/drawing/2014/main" id="{13F901B8-DF74-049C-5F5A-E293CDF8C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287" y="3731928"/>
            <a:ext cx="5345501" cy="27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4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1140162" y="366643"/>
            <a:ext cx="5348911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No caso da </a:t>
            </a:r>
            <a:r>
              <a:rPr lang="pt-BR" sz="2800" b="1" dirty="0">
                <a:latin typeface="Times New Roman"/>
              </a:rPr>
              <a:t>sociedade capitalista,</a:t>
            </a:r>
            <a:r>
              <a:rPr lang="pt-BR" sz="2800" dirty="0">
                <a:latin typeface="Times New Roman"/>
              </a:rPr>
              <a:t> os operários viviam em constante situação penosa, pois a burguesia organizava meios para que os trabalhadores permanecessem em uma situação excludente. Por meio da teoria da </a:t>
            </a:r>
            <a:r>
              <a:rPr lang="pt-BR" sz="2800" b="1" u="sng" dirty="0">
                <a:latin typeface="Times New Roman"/>
                <a:hlinkClick r:id="rId4"/>
              </a:rPr>
              <a:t>mais-valia</a:t>
            </a:r>
            <a:r>
              <a:rPr lang="pt-BR" sz="2800" dirty="0">
                <a:latin typeface="Times New Roman"/>
              </a:rPr>
              <a:t>, Marx e Engels demonstraram que os trabalhadores não recebiam um pagamento equivalente ao valor das riquezas por eles produzido.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C1E578-1BE0-8523-4ADA-E1CFC7FC905C}"/>
              </a:ext>
            </a:extLst>
          </p:cNvPr>
          <p:cNvSpPr txBox="1"/>
          <p:nvPr/>
        </p:nvSpPr>
        <p:spPr>
          <a:xfrm>
            <a:off x="6034869" y="5185938"/>
            <a:ext cx="666821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https://cursoenemgratuito.com.br/classes-sociais-sociologia-enem/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5C38B8AF-0DCA-F193-5FB0-B4C87A4A6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073" y="469302"/>
            <a:ext cx="5129840" cy="46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9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953257" y="624721"/>
            <a:ext cx="10144671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Isso ocorria por causa do monopólio dos bens de produção exercido pela burguesia e pela alienação dos trabalhadores, que, por meio da especialização de seu trabalho, não sabiam ao certo o valor da riqueza que produziam.</a:t>
            </a: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ED209CF-1C5D-4B69-A8AE-EFE1DB34D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29" y="2454910"/>
            <a:ext cx="5302369" cy="37783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3D4FC7-6537-FD9C-090A-8F6DD4D4332C}"/>
              </a:ext>
            </a:extLst>
          </p:cNvPr>
          <p:cNvSpPr txBox="1"/>
          <p:nvPr/>
        </p:nvSpPr>
        <p:spPr>
          <a:xfrm>
            <a:off x="5146218" y="6294109"/>
            <a:ext cx="3375803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900" dirty="0">
                <a:latin typeface="Times New Roman"/>
              </a:rPr>
              <a:t>https://revolushow.com/dicionario-marxista-007-mais-valia/</a:t>
            </a:r>
          </a:p>
        </p:txBody>
      </p:sp>
    </p:spTree>
    <p:extLst>
      <p:ext uri="{BB962C8B-B14F-4D97-AF65-F5344CB8AC3E}">
        <p14:creationId xmlns:p14="http://schemas.microsoft.com/office/powerpoint/2010/main" val="36558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996268" y="1546688"/>
            <a:ext cx="10424118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   Mesmo assinalando todas as desigualdades e problemas do mundo capitalista, a </a:t>
            </a:r>
            <a:r>
              <a:rPr lang="pt-BR" sz="2800" b="1" dirty="0">
                <a:latin typeface="Times New Roman"/>
              </a:rPr>
              <a:t>teoria marxista</a:t>
            </a:r>
            <a:r>
              <a:rPr lang="pt-BR" sz="2800" dirty="0">
                <a:latin typeface="Times New Roman"/>
              </a:rPr>
              <a:t> propôs uma solução a essa situação injusta. Estudando as transformações da história, o marxismo percebeu uma relação dialética (transformadora) entre os homens. A partir daí a instabilidade do mundo capitalista e a piora das condições do proletário abriram portas para o surgimento de ideias novas e contrárias à realidade vigente. Os trabalhadores tomaram consciência de sua situação e, por conseguinte, buscaram meios para que as diferenças que os afastavam da burguesia fossem de alguma forma superadas.</a:t>
            </a: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3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935874" y="403702"/>
            <a:ext cx="5995359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Segundo o </a:t>
            </a:r>
            <a:r>
              <a:rPr lang="pt-BR" sz="2800" b="1" dirty="0">
                <a:latin typeface="Times New Roman"/>
              </a:rPr>
              <a:t>marxismo</a:t>
            </a:r>
            <a:r>
              <a:rPr lang="pt-BR" sz="2800" dirty="0">
                <a:latin typeface="Times New Roman"/>
              </a:rPr>
              <a:t>, a</a:t>
            </a:r>
            <a:r>
              <a:rPr lang="pt-BR" sz="2800" b="1" dirty="0">
                <a:latin typeface="Times New Roman"/>
              </a:rPr>
              <a:t> </a:t>
            </a:r>
            <a:r>
              <a:rPr lang="pt-BR" sz="2800" dirty="0">
                <a:latin typeface="Times New Roman"/>
              </a:rPr>
              <a:t>luta dos trabalhadores deveria mover-se em direção à tomada do poder político. Assumindo as instituições políticas, a chamada </a:t>
            </a:r>
            <a:r>
              <a:rPr lang="pt-BR" sz="2800" b="1" dirty="0">
                <a:latin typeface="Times New Roman"/>
              </a:rPr>
              <a:t>ditadura do proletariado </a:t>
            </a:r>
            <a:r>
              <a:rPr lang="pt-BR" sz="2800" dirty="0">
                <a:latin typeface="Times New Roman"/>
              </a:rPr>
              <a:t>deveria extinguir as condições de privilégio e dominação criadas pela burguesia. Instituindo um governo socialista, as desigualdades e as classes sociais deveriam ser abolidas. Os meios de produção deveriam ficar nas mãos do Estado e toda riqueza deveria ser igualitariamente dividida.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75A59759-6764-5F86-36F5-EF83B961E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296" y="705453"/>
            <a:ext cx="4756030" cy="472044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ECC6D0-7899-6B33-B701-69D4A93A3786}"/>
              </a:ext>
            </a:extLst>
          </p:cNvPr>
          <p:cNvSpPr txBox="1"/>
          <p:nvPr/>
        </p:nvSpPr>
        <p:spPr>
          <a:xfrm>
            <a:off x="8289985" y="54906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00" dirty="0">
                <a:latin typeface="Times New Roman"/>
              </a:rPr>
              <a:t>https://www.clickescolar.com.br/ditadura-do-proletariado.htm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18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1138512" y="91051"/>
            <a:ext cx="972378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pt-BR" sz="2800" b="1" dirty="0">
                <a:latin typeface="Times New Roman"/>
              </a:rPr>
              <a:t>AULA 7</a:t>
            </a:r>
          </a:p>
          <a:p>
            <a:pPr algn="ctr"/>
            <a:r>
              <a:rPr lang="pt-BR" sz="2800" b="1" dirty="0">
                <a:latin typeface="Times New Roman"/>
              </a:rPr>
              <a:t>REVOLUÇÃO RUSSA DE 1917</a:t>
            </a:r>
            <a:endParaRPr lang="pt-BR" sz="2800" dirty="0">
              <a:latin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19815" y="1666287"/>
            <a:ext cx="601918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    A Revolução Russa de 1917 foi uma série de eventos políticos que aconteceu na Rússia , após a eliminação da </a:t>
            </a:r>
            <a:r>
              <a:rPr lang="pt-BR" sz="2800" b="1" dirty="0">
                <a:latin typeface="Times New Roman"/>
              </a:rPr>
              <a:t>autocracia russa</a:t>
            </a:r>
            <a:r>
              <a:rPr lang="pt-BR" sz="2800" dirty="0">
                <a:latin typeface="Times New Roman"/>
              </a:rPr>
              <a:t> e depois do </a:t>
            </a:r>
            <a:r>
              <a:rPr lang="pt-BR" sz="2800" b="1" dirty="0">
                <a:latin typeface="Times New Roman"/>
              </a:rPr>
              <a:t>Governo Provisório</a:t>
            </a:r>
            <a:r>
              <a:rPr lang="pt-BR" sz="2800" dirty="0">
                <a:latin typeface="Times New Roman"/>
              </a:rPr>
              <a:t> (Duma), resultou no estabelecimento do poder soviético sob o controle do partido bolchevique. O resultado desse processo foi a criação da </a:t>
            </a:r>
            <a:r>
              <a:rPr lang="pt-BR" sz="2800" b="1" dirty="0">
                <a:latin typeface="Times New Roman"/>
              </a:rPr>
              <a:t>União Soviética</a:t>
            </a:r>
            <a:r>
              <a:rPr lang="pt-BR" sz="2800" dirty="0">
                <a:latin typeface="Times New Roman"/>
              </a:rPr>
              <a:t>, que durou até 1991.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78455" y="6063277"/>
            <a:ext cx="387191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https://www.youtube.com/watch?v=uI9IGFpHXA4 </a:t>
            </a:r>
          </a:p>
        </p:txBody>
      </p:sp>
      <p:pic>
        <p:nvPicPr>
          <p:cNvPr id="2" name="Imagem 3" descr="Texto, Calendário&#10;&#10;Descrição gerada automaticamente">
            <a:extLst>
              <a:ext uri="{FF2B5EF4-FFF2-40B4-BE49-F238E27FC236}">
                <a16:creationId xmlns:a16="http://schemas.microsoft.com/office/drawing/2014/main" id="{B7D2D749-B2CE-A9C8-43E6-0E52F0074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002" y="1092951"/>
            <a:ext cx="5287992" cy="48929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866872" y="1489178"/>
            <a:ext cx="10452873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     Com isso, as distinções entre os homens perderiam o seu espaço. A propriedade privada, as classes sociais e, por fim, o Estado finalmente desapareceriam. A ditadura do proletariado não seria mais necessária, pois a sociedade comunista não veria sentido em nenhuma forma de poder instituído. Os indivíduos alcançariam a felicidade exercendo o trabalho que melhor lhe conviesse e, por ele, receberiam um salário capaz de prover o seu sustento.</a:t>
            </a: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988291" y="827820"/>
            <a:ext cx="6061380" cy="827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452438" algn="just"/>
            <a:r>
              <a:rPr lang="pt-BR" sz="2800" dirty="0">
                <a:latin typeface="Times New Roman"/>
              </a:rPr>
              <a:t> A mais célebre frase do Manifesto Comunista profere: “Trabalhadores do mundo, uni-vos!”.</a:t>
            </a:r>
            <a:r>
              <a:rPr lang="pt-BR" sz="2800" b="1" dirty="0">
                <a:latin typeface="Times New Roman"/>
              </a:rPr>
              <a:t> </a:t>
            </a:r>
            <a:r>
              <a:rPr lang="pt-BR" sz="2800" dirty="0">
                <a:latin typeface="Times New Roman"/>
              </a:rPr>
              <a:t>Com o </a:t>
            </a:r>
            <a:r>
              <a:rPr lang="pt-BR" sz="2800" b="1" dirty="0">
                <a:latin typeface="Times New Roman"/>
              </a:rPr>
              <a:t>legado científico </a:t>
            </a:r>
            <a:r>
              <a:rPr lang="pt-BR" sz="2800" dirty="0">
                <a:latin typeface="Times New Roman"/>
              </a:rPr>
              <a:t>deixado por Marx e Engels, o socialismo passou a configurar uma nova forma de enxergar a condição do homem e sua história. Por meio de suas propostas, novos movimentos e pensadores deram continuidade ao desenvolvimento de diversas teorias de influência marxista. Ainda hoje, podemos encontrar partidos e movimentos que lutam, cada um a seu modo, pelas ideias um dia elaboradas por esses dois teóricos.</a:t>
            </a:r>
            <a:endParaRPr lang="pt-BR" dirty="0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B72F351C-6D0E-171A-8654-02178F16F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080" y="755110"/>
            <a:ext cx="4410972" cy="53023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E56E07-B3A3-F458-FFA0-B63940102865}"/>
              </a:ext>
            </a:extLst>
          </p:cNvPr>
          <p:cNvSpPr txBox="1"/>
          <p:nvPr/>
        </p:nvSpPr>
        <p:spPr>
          <a:xfrm>
            <a:off x="7359021" y="6102890"/>
            <a:ext cx="3130503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900" dirty="0">
                <a:latin typeface="Times New Roman"/>
              </a:rPr>
              <a:t>https://twitter.com/vantu1r/status/726914914653196288</a:t>
            </a:r>
          </a:p>
        </p:txBody>
      </p:sp>
    </p:spTree>
    <p:extLst>
      <p:ext uri="{BB962C8B-B14F-4D97-AF65-F5344CB8AC3E}">
        <p14:creationId xmlns:p14="http://schemas.microsoft.com/office/powerpoint/2010/main" val="3265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/>
        </p:nvSpPr>
        <p:spPr>
          <a:xfrm>
            <a:off x="1182211" y="313097"/>
            <a:ext cx="30346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REFERÊNCIAS: </a:t>
            </a:r>
            <a:endParaRPr/>
          </a:p>
        </p:txBody>
      </p:sp>
      <p:sp>
        <p:nvSpPr>
          <p:cNvPr id="100" name="Google Shape;100;p22"/>
          <p:cNvSpPr txBox="1"/>
          <p:nvPr/>
        </p:nvSpPr>
        <p:spPr>
          <a:xfrm>
            <a:off x="1233997" y="1035019"/>
            <a:ext cx="973880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buChar char="•"/>
            </a:pPr>
            <a:r>
              <a:rPr lang="pt-BR" sz="2400" dirty="0">
                <a:latin typeface="Times New Roman"/>
              </a:rPr>
              <a:t>"Revolução Russa de 1917" em Só História. </a:t>
            </a:r>
            <a:r>
              <a:rPr lang="pt-BR" sz="2400" dirty="0" err="1">
                <a:latin typeface="Times New Roman"/>
              </a:rPr>
              <a:t>Virtuous</a:t>
            </a:r>
            <a:r>
              <a:rPr lang="pt-BR" sz="2400" dirty="0">
                <a:latin typeface="Times New Roman"/>
              </a:rPr>
              <a:t> Tecnologia da Informação, 2009-2020. Consultado em 23/04/2020. Disponível na Internet em </a:t>
            </a:r>
            <a:r>
              <a:rPr lang="pt-BR" sz="2400" u="sng" dirty="0">
                <a:latin typeface="Times New Roman"/>
                <a:hlinkClick r:id="rId4"/>
              </a:rPr>
              <a:t>http://www.sohistoria.com.br/ef2/revolucaorussa/</a:t>
            </a:r>
            <a:endParaRPr lang="pt-BR" sz="2400" dirty="0">
              <a:latin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i="1" dirty="0">
                <a:latin typeface="Times New Roman"/>
              </a:rPr>
              <a:t>Marx e Engels: o início de uma nova etapa no pensamento socialista. </a:t>
            </a:r>
            <a:r>
              <a:rPr lang="pt-BR" sz="2400" dirty="0">
                <a:latin typeface="Times New Roman"/>
              </a:rPr>
              <a:t>SOUSA, Rainer Gonçalves. "Socialismo"; </a:t>
            </a:r>
            <a:r>
              <a:rPr lang="pt-BR" sz="2400" i="1" dirty="0">
                <a:latin typeface="Times New Roman"/>
              </a:rPr>
              <a:t>Brasil Escola</a:t>
            </a:r>
            <a:r>
              <a:rPr lang="pt-BR" sz="2400" dirty="0">
                <a:latin typeface="Times New Roman"/>
              </a:rPr>
              <a:t>. Disponível em: </a:t>
            </a:r>
            <a:r>
              <a:rPr lang="pt-BR" sz="2400" u="sng" dirty="0">
                <a:latin typeface="Times New Roman"/>
                <a:hlinkClick r:id="rId5"/>
              </a:rPr>
              <a:t>https://brasilescola.uol.com.br/historiag/socialismo.htm</a:t>
            </a:r>
            <a:r>
              <a:rPr lang="pt-BR" sz="2400" dirty="0">
                <a:latin typeface="Times New Roman"/>
              </a:rPr>
              <a:t>. Acesso em 23 de abr. de 2020. [adaptado]</a:t>
            </a:r>
          </a:p>
          <a:p>
            <a:endParaRPr lang="pt-BR" sz="2400" dirty="0">
              <a:effectLst/>
            </a:endParaRPr>
          </a:p>
          <a:p>
            <a:pPr fontAlgn="base"/>
            <a:endParaRPr lang="pt-B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D203C9-5F9E-41E5-A3DB-D56FDE59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76"/>
            <a:ext cx="12192000" cy="68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1267908" y="344748"/>
            <a:ext cx="97237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pt-BR" sz="2400" b="1" dirty="0">
                <a:latin typeface="Times New Roman"/>
                <a:cs typeface="Times New Roman"/>
              </a:rPr>
              <a:t>REVOLUÇÃO RUSSA DE 1917</a:t>
            </a:r>
            <a:endParaRPr lang="pt-BR" sz="2400" dirty="0"/>
          </a:p>
          <a:p>
            <a:pPr algn="ctr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183171" y="1086612"/>
            <a:ext cx="989215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    No começo do século XX, a Rússia era um país de economia atrasada e dependente da agricultura, pois 80% de sua economia estava concentrada no campo (produção de gêneros agrícolas).</a:t>
            </a:r>
          </a:p>
          <a:p>
            <a:pPr algn="ctr"/>
            <a:endParaRPr lang="pt-BR" sz="2800" dirty="0"/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29248" y="6315685"/>
            <a:ext cx="437511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https://aulazen.com/historia/a-revolucao-agricola-o-que-foi-resumo-caracteristicas/</a:t>
            </a:r>
          </a:p>
        </p:txBody>
      </p:sp>
      <p:pic>
        <p:nvPicPr>
          <p:cNvPr id="2" name="Imagem 3" descr="Uma imagem contendo ao ar livre, mesa, água, barco&#10;&#10;Descrição gerada automaticamente">
            <a:extLst>
              <a:ext uri="{FF2B5EF4-FFF2-40B4-BE49-F238E27FC236}">
                <a16:creationId xmlns:a16="http://schemas.microsoft.com/office/drawing/2014/main" id="{21AC2B5B-B237-8EDC-BDE9-5D72B3E78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496" y="2698918"/>
            <a:ext cx="7617122" cy="36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7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967511" y="1302272"/>
            <a:ext cx="4989478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  Os trabalhadores rurais viviam em extrema miséria e pobreza, pagando altos impostos para manter a base do sistema czarista de Nicolau II. O czar governava a Rússia de forma absolutista, ou seja, concentrava poderes em suas mãos não abrindo espaço para a democracia.</a:t>
            </a:r>
            <a:endParaRPr lang="pt-BR" dirty="0">
              <a:latin typeface="Times New Roman"/>
            </a:endParaRPr>
          </a:p>
          <a:p>
            <a:pPr algn="ctr"/>
            <a:endParaRPr lang="pt-BR" sz="2800" dirty="0"/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49371" y="5994776"/>
            <a:ext cx="437511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http://grupoevolucao.com.br/livro/Historia1/absolutismo.html</a:t>
            </a:r>
          </a:p>
        </p:txBody>
      </p:sp>
      <p:pic>
        <p:nvPicPr>
          <p:cNvPr id="4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C9074B14-6393-C62D-075D-A60EC7447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023" y="1421565"/>
            <a:ext cx="5446143" cy="44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2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924379" y="870951"/>
            <a:ext cx="10122194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Mesmo os trabalhadores urbanos, que desfrutavam os poucos empregos da fraca indústria russa, viviam descontentes com o governo do czar. No ano de 1905, Nicolau II mostra a cara violenta e repressiva de seu governo. No conhecido </a:t>
            </a:r>
            <a:r>
              <a:rPr lang="pt-BR" sz="2800" b="1" dirty="0">
                <a:latin typeface="Times New Roman"/>
              </a:rPr>
              <a:t>Domingo Sangrento</a:t>
            </a:r>
            <a:r>
              <a:rPr lang="pt-BR" sz="2800" dirty="0">
                <a:latin typeface="Times New Roman"/>
              </a:rPr>
              <a:t>, manda seu exército fuzilar milhares de manifestantes.</a:t>
            </a:r>
            <a:endParaRPr lang="pt-BR" dirty="0">
              <a:latin typeface="Times New Roman"/>
            </a:endParaRPr>
          </a:p>
          <a:p>
            <a:pPr algn="ctr"/>
            <a:endParaRPr lang="pt-BR" sz="2800" dirty="0"/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07947" y="6560940"/>
            <a:ext cx="437511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https://www.todamateria.com.br/domingo-sangrento/</a:t>
            </a:r>
          </a:p>
        </p:txBody>
      </p:sp>
      <p:pic>
        <p:nvPicPr>
          <p:cNvPr id="2" name="Imagem 4" descr="Uma imagem contendo ao ar livre, neve, campo, cachorro&#10;&#10;Descrição gerada automaticamente">
            <a:extLst>
              <a:ext uri="{FF2B5EF4-FFF2-40B4-BE49-F238E27FC236}">
                <a16:creationId xmlns:a16="http://schemas.microsoft.com/office/drawing/2014/main" id="{277BA98F-0CD6-C945-B2F8-38B1F86E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212" y="3097100"/>
            <a:ext cx="7818406" cy="33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0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953134" y="1474800"/>
            <a:ext cx="5564572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 Marinheiros do encouraçado </a:t>
            </a:r>
            <a:r>
              <a:rPr lang="pt-BR" sz="2800" dirty="0" err="1">
                <a:latin typeface="Times New Roman"/>
              </a:rPr>
              <a:t>Potenkim</a:t>
            </a:r>
            <a:r>
              <a:rPr lang="pt-BR" sz="2800" dirty="0">
                <a:latin typeface="Times New Roman"/>
              </a:rPr>
              <a:t> também foram reprimidos pelo czar. Começava então a formação dos sovietes (organização de trabalhadores russos) sob a liderança de Lênin. Os </a:t>
            </a:r>
            <a:r>
              <a:rPr lang="pt-BR" sz="2800" b="1" dirty="0">
                <a:latin typeface="Times New Roman"/>
              </a:rPr>
              <a:t>bolcheviques</a:t>
            </a:r>
            <a:r>
              <a:rPr lang="pt-BR" sz="2800" dirty="0">
                <a:latin typeface="Times New Roman"/>
              </a:rPr>
              <a:t> começavam a preparar a </a:t>
            </a:r>
            <a:r>
              <a:rPr lang="pt-BR" sz="2800" b="1" dirty="0">
                <a:latin typeface="Times New Roman"/>
              </a:rPr>
              <a:t>revolução socialista</a:t>
            </a:r>
            <a:r>
              <a:rPr lang="pt-BR" sz="2800" dirty="0">
                <a:latin typeface="Times New Roman"/>
              </a:rPr>
              <a:t> na Rússia e a queda da monarquia.</a:t>
            </a:r>
          </a:p>
          <a:p>
            <a:pPr algn="ctr"/>
            <a:endParaRPr lang="pt-BR" sz="2800" dirty="0"/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725304" y="5804267"/>
            <a:ext cx="437511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https://br.rbth.com/historia/79195-fim-encoura%C3%A7ado-potemkin-famoso-filme</a:t>
            </a:r>
          </a:p>
        </p:txBody>
      </p:sp>
      <p:pic>
        <p:nvPicPr>
          <p:cNvPr id="5" name="Imagem 5" descr="Foto em preto e branco de navio na água&#10;&#10;Descrição gerada automaticamente">
            <a:extLst>
              <a:ext uri="{FF2B5EF4-FFF2-40B4-BE49-F238E27FC236}">
                <a16:creationId xmlns:a16="http://schemas.microsoft.com/office/drawing/2014/main" id="{D962F536-F57D-1C23-B524-E18AC5D7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706" y="553828"/>
            <a:ext cx="5230482" cy="52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2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1283813" y="1100989"/>
            <a:ext cx="9734005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 A Revolução Russa teve fases distintas , são elas: </a:t>
            </a:r>
          </a:p>
          <a:p>
            <a:pPr algn="just"/>
            <a:endParaRPr lang="pt-BR" sz="2800" dirty="0">
              <a:latin typeface="Times New Roman" panose="02020603050405020304" pitchFamily="18" charset="0"/>
            </a:endParaRPr>
          </a:p>
          <a:p>
            <a:pPr marL="457200" indent="-457200" algn="just">
              <a:buChar char="•"/>
            </a:pPr>
            <a:r>
              <a:rPr lang="pt-BR" sz="2800" b="1" dirty="0">
                <a:latin typeface="Times New Roman"/>
              </a:rPr>
              <a:t>A Revolução de Fevereiro de 1917</a:t>
            </a:r>
            <a:r>
              <a:rPr lang="pt-BR" sz="2800" dirty="0">
                <a:latin typeface="Times New Roman"/>
              </a:rPr>
              <a:t>(março de 1917, pelo calendário ocidental), que derrubou a autocracia do Czar Nicolau II da Rússia, o último Czar a governar, e procurou estabelecer em seu lugar uma república de cunho liberal.</a:t>
            </a:r>
          </a:p>
          <a:p>
            <a:pPr marL="457200" indent="-457200" algn="just">
              <a:buChar char="•"/>
            </a:pPr>
            <a:endParaRPr lang="pt-BR" sz="2800" dirty="0">
              <a:latin typeface="Times New Roman" panose="02020603050405020304" pitchFamily="18" charset="0"/>
            </a:endParaRPr>
          </a:p>
          <a:p>
            <a:pPr marL="457200" indent="-457200" algn="just">
              <a:buChar char="•"/>
            </a:pPr>
            <a:r>
              <a:rPr lang="pt-BR" sz="2800" b="1" dirty="0">
                <a:latin typeface="Times New Roman"/>
              </a:rPr>
              <a:t>A Revolução de Outubro</a:t>
            </a:r>
            <a:r>
              <a:rPr lang="pt-BR" sz="2800" dirty="0">
                <a:latin typeface="Times New Roman"/>
              </a:rPr>
              <a:t> (novembro de 1917, pelo calendário ocidental), na qual o Partido Bolchevique, liderado por Vladimir Lênin, derrubou o governo provisório e impôs o governo socialista soviético.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7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1174282" y="123731"/>
            <a:ext cx="1010652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GOVERNO PROVISÓRIO E O SOVIETE DE PETROGRADO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80606" y="1100989"/>
            <a:ext cx="6168420" cy="570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 O </a:t>
            </a:r>
            <a:r>
              <a:rPr lang="pt-BR" sz="2800" b="1" dirty="0">
                <a:latin typeface="Times New Roman"/>
              </a:rPr>
              <a:t>Governo Provisório</a:t>
            </a:r>
            <a:r>
              <a:rPr lang="pt-BR" sz="2800" dirty="0">
                <a:latin typeface="Times New Roman"/>
              </a:rPr>
              <a:t> iniciou de imediato diversas reformas liberalizantes, inclusive a abolição da corporação policial e sua substituição por uma milícia popular. Mas os líderes bolcheviques, entre os quais estava Lenin, formaram os Sovietes (Conselhos) em Petrogrado e outras cidades, estabelecendo o que a historiografia, posteriormente, registraria como ‘duplo poder’: o Governo Provisório e os Sovietes.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3442244-E0A8-95FE-C0AA-D1E98BD5B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109851"/>
            <a:ext cx="4092424" cy="485902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21537D9-A3F8-7687-EFBA-962D33986217}"/>
              </a:ext>
            </a:extLst>
          </p:cNvPr>
          <p:cNvSpPr txBox="1"/>
          <p:nvPr/>
        </p:nvSpPr>
        <p:spPr>
          <a:xfrm>
            <a:off x="7780389" y="60009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00" dirty="0">
                <a:latin typeface="Times New Roman"/>
              </a:rPr>
              <a:t>https://brasilescola.uol.com.br/historiag/vladimir-lenin.htm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00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866870" y="712800"/>
            <a:ext cx="5693967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2800" dirty="0">
                <a:latin typeface="Times New Roman"/>
              </a:rPr>
              <a:t>   Lenin foi o primeiro dirigente da URRS. Liderou os </a:t>
            </a:r>
            <a:r>
              <a:rPr lang="pt-BR" sz="2800" b="1" dirty="0">
                <a:latin typeface="Times New Roman"/>
              </a:rPr>
              <a:t>bolcheviques</a:t>
            </a:r>
            <a:r>
              <a:rPr lang="pt-BR" sz="2800" dirty="0">
                <a:latin typeface="Times New Roman"/>
              </a:rPr>
              <a:t> quando estes tomaram o poder do governo provisório russo, após a Revolução de Outubro de 1917 (esta sublevação ocorreu em 6 e 7 de novembro, segundo o calendário adotado em 1918; em conformidade com o calendário juliano, adotado na Rússia naquela época, a revolução eclodiu em outubro). Lenin acreditava que a revolução provocaria rebeliões socialistas em outros países do Ocidente.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21537D9-A3F8-7687-EFBA-962D33986217}"/>
              </a:ext>
            </a:extLst>
          </p:cNvPr>
          <p:cNvSpPr txBox="1"/>
          <p:nvPr/>
        </p:nvSpPr>
        <p:spPr>
          <a:xfrm>
            <a:off x="6928767" y="6059156"/>
            <a:ext cx="448285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https://grabois.org.br/2016/11/07/completam-se-99-anos-da-revolucao-russa/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4" descr="Foto em preto e branco de homem de terno e gravata&#10;&#10;Descrição gerada automaticamente">
            <a:extLst>
              <a:ext uri="{FF2B5EF4-FFF2-40B4-BE49-F238E27FC236}">
                <a16:creationId xmlns:a16="http://schemas.microsoft.com/office/drawing/2014/main" id="{EE60C128-697D-57C4-D074-D3F1A78FA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723" y="798842"/>
            <a:ext cx="5351611" cy="52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296</Words>
  <Application>Microsoft Office PowerPoint</Application>
  <PresentationFormat>Widescreen</PresentationFormat>
  <Paragraphs>62</Paragraphs>
  <Slides>23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Oliveira de Almeida</dc:creator>
  <cp:lastModifiedBy>LEONORA APARECIDA DOS SANTOS LOPES</cp:lastModifiedBy>
  <cp:revision>637</cp:revision>
  <dcterms:created xsi:type="dcterms:W3CDTF">2021-05-19T11:42:46Z</dcterms:created>
  <dcterms:modified xsi:type="dcterms:W3CDTF">2023-04-10T19:25:28Z</dcterms:modified>
</cp:coreProperties>
</file>